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3" r:id="rId5"/>
    <p:sldMasterId id="2147483715" r:id="rId6"/>
    <p:sldMasterId id="2147483727" r:id="rId7"/>
  </p:sldMasterIdLst>
  <p:notesMasterIdLst>
    <p:notesMasterId r:id="rId19"/>
  </p:notesMasterIdLst>
  <p:handoutMasterIdLst>
    <p:handoutMasterId r:id="rId20"/>
  </p:handoutMasterIdLst>
  <p:sldIdLst>
    <p:sldId id="841" r:id="rId8"/>
    <p:sldId id="847" r:id="rId9"/>
    <p:sldId id="849" r:id="rId10"/>
    <p:sldId id="848" r:id="rId11"/>
    <p:sldId id="842" r:id="rId12"/>
    <p:sldId id="830" r:id="rId13"/>
    <p:sldId id="843" r:id="rId14"/>
    <p:sldId id="844" r:id="rId15"/>
    <p:sldId id="846" r:id="rId16"/>
    <p:sldId id="845" r:id="rId17"/>
    <p:sldId id="821" r:id="rId18"/>
  </p:sldIdLst>
  <p:sldSz cx="9906000" cy="6858000" type="A4"/>
  <p:notesSz cx="6985000" cy="9283700"/>
  <p:custDataLst>
    <p:tags r:id="rId21"/>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7" userDrawn="1">
          <p15:clr>
            <a:srgbClr val="A4A3A4"/>
          </p15:clr>
        </p15:guide>
        <p15:guide id="2" pos="716" userDrawn="1">
          <p15:clr>
            <a:srgbClr val="A4A3A4"/>
          </p15:clr>
        </p15:guide>
        <p15:guide id="4" pos="3619" userDrawn="1">
          <p15:clr>
            <a:srgbClr val="A4A3A4"/>
          </p15:clr>
        </p15:guide>
        <p15:guide id="5" pos="1963" userDrawn="1">
          <p15:clr>
            <a:srgbClr val="A4A3A4"/>
          </p15:clr>
        </p15:guide>
        <p15:guide id="6" pos="5637" userDrawn="1">
          <p15:clr>
            <a:srgbClr val="A4A3A4"/>
          </p15:clr>
        </p15:guide>
        <p15:guide id="7" orient="horz" pos="1480" userDrawn="1">
          <p15:clr>
            <a:srgbClr val="A4A3A4"/>
          </p15:clr>
        </p15:guide>
        <p15:guide id="8" orient="horz" pos="1207" userDrawn="1">
          <p15:clr>
            <a:srgbClr val="A4A3A4"/>
          </p15:clr>
        </p15:guide>
        <p15:guide id="9" orient="horz" pos="1616" userDrawn="1">
          <p15:clr>
            <a:srgbClr val="A4A3A4"/>
          </p15:clr>
        </p15:guide>
        <p15:guide id="10" orient="horz" pos="894">
          <p15:clr>
            <a:srgbClr val="A4A3A4"/>
          </p15:clr>
        </p15:guide>
        <p15:guide id="11" pos="330" userDrawn="1">
          <p15:clr>
            <a:srgbClr val="A4A3A4"/>
          </p15:clr>
        </p15:guide>
        <p15:guide id="12" orient="horz" pos="1422">
          <p15:clr>
            <a:srgbClr val="A4A3A4"/>
          </p15:clr>
        </p15:guide>
        <p15:guide id="13" pos="3142">
          <p15:clr>
            <a:srgbClr val="A4A3A4"/>
          </p15:clr>
        </p15:guide>
        <p15:guide id="14" orient="horz" pos="3145">
          <p15:clr>
            <a:srgbClr val="A4A3A4"/>
          </p15:clr>
        </p15:guide>
        <p15:guide id="15" orient="horz" pos="1221">
          <p15:clr>
            <a:srgbClr val="A4A3A4"/>
          </p15:clr>
        </p15:guide>
        <p15:guide id="16" orient="horz" pos="2750">
          <p15:clr>
            <a:srgbClr val="A4A3A4"/>
          </p15:clr>
        </p15:guide>
        <p15:guide id="17" orient="horz" pos="2522">
          <p15:clr>
            <a:srgbClr val="A4A3A4"/>
          </p15:clr>
        </p15:guide>
        <p15:guide id="18" orient="horz" pos="2162">
          <p15:clr>
            <a:srgbClr val="A4A3A4"/>
          </p15:clr>
        </p15:guide>
        <p15:guide id="19" orient="horz" pos="1719">
          <p15:clr>
            <a:srgbClr val="A4A3A4"/>
          </p15:clr>
        </p15:guide>
        <p15:guide id="20" orient="horz" pos="3370">
          <p15:clr>
            <a:srgbClr val="A4A3A4"/>
          </p15:clr>
        </p15:guide>
        <p15:guide id="21" orient="horz" pos="360">
          <p15:clr>
            <a:srgbClr val="A4A3A4"/>
          </p15:clr>
        </p15:guide>
        <p15:guide id="22" pos="2213">
          <p15:clr>
            <a:srgbClr val="A4A3A4"/>
          </p15:clr>
        </p15:guide>
        <p15:guide id="23" pos="5896">
          <p15:clr>
            <a:srgbClr val="A4A3A4"/>
          </p15:clr>
        </p15:guide>
        <p15:guide id="24" pos="794">
          <p15:clr>
            <a:srgbClr val="A4A3A4"/>
          </p15:clr>
        </p15:guide>
        <p15:guide id="25" pos="5902">
          <p15:clr>
            <a:srgbClr val="A4A3A4"/>
          </p15:clr>
        </p15:guide>
        <p15:guide id="26" pos="2669">
          <p15:clr>
            <a:srgbClr val="A4A3A4"/>
          </p15:clr>
        </p15:guide>
        <p15:guide id="27" pos="1728">
          <p15:clr>
            <a:srgbClr val="A4A3A4"/>
          </p15:clr>
        </p15:guide>
        <p15:guide id="28" pos="4517">
          <p15:clr>
            <a:srgbClr val="A4A3A4"/>
          </p15:clr>
        </p15:guide>
        <p15:guide id="29" pos="5451">
          <p15:clr>
            <a:srgbClr val="A4A3A4"/>
          </p15:clr>
        </p15:guide>
      </p15:sldGuideLst>
    </p:ext>
    <p:ext uri="{2D200454-40CA-4A62-9FC3-DE9A4176ACB9}">
      <p15:notesGuideLst xmlns:p15="http://schemas.microsoft.com/office/powerpoint/2012/main">
        <p15:guide id="1" orient="horz" pos="2924" userDrawn="1">
          <p15:clr>
            <a:srgbClr val="A4A3A4"/>
          </p15:clr>
        </p15:guide>
        <p15:guide id="2"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E0"/>
    <a:srgbClr val="666666"/>
    <a:srgbClr val="0099CC"/>
    <a:srgbClr val="009933"/>
    <a:srgbClr val="0099CD"/>
    <a:srgbClr val="FFDD00"/>
    <a:srgbClr val="000000"/>
    <a:srgbClr val="E2007A"/>
    <a:srgbClr val="0099FE"/>
    <a:srgbClr val="C20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995" autoAdjust="0"/>
    <p:restoredTop sz="89499" autoAdjust="0"/>
  </p:normalViewPr>
  <p:slideViewPr>
    <p:cSldViewPr snapToGrid="0" showGuides="1">
      <p:cViewPr varScale="1">
        <p:scale>
          <a:sx n="100" d="100"/>
          <a:sy n="100" d="100"/>
        </p:scale>
        <p:origin x="486" y="96"/>
      </p:cViewPr>
      <p:guideLst>
        <p:guide orient="horz" pos="3407"/>
        <p:guide pos="716"/>
        <p:guide pos="3619"/>
        <p:guide pos="1963"/>
        <p:guide pos="5637"/>
        <p:guide orient="horz" pos="1480"/>
        <p:guide orient="horz" pos="1207"/>
        <p:guide orient="horz" pos="1616"/>
        <p:guide orient="horz" pos="894"/>
        <p:guide pos="330"/>
        <p:guide orient="horz" pos="1422"/>
        <p:guide pos="3142"/>
        <p:guide orient="horz" pos="3145"/>
        <p:guide orient="horz" pos="1221"/>
        <p:guide orient="horz" pos="2750"/>
        <p:guide orient="horz" pos="2522"/>
        <p:guide orient="horz" pos="2162"/>
        <p:guide orient="horz" pos="1719"/>
        <p:guide orient="horz" pos="3370"/>
        <p:guide orient="horz" pos="360"/>
        <p:guide pos="2213"/>
        <p:guide pos="5896"/>
        <p:guide pos="794"/>
        <p:guide pos="5902"/>
        <p:guide pos="2669"/>
        <p:guide pos="1728"/>
        <p:guide pos="4517"/>
        <p:guide pos="5451"/>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2004" y="-96"/>
      </p:cViewPr>
      <p:guideLst>
        <p:guide orient="horz" pos="2924"/>
        <p:guide pos="22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GB"/>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F865B90D-175D-4C05-B6DB-0F35D6A9F5D8}" type="datetimeFigureOut">
              <a:rPr lang="en-GB" smtClean="0"/>
              <a:pPr/>
              <a:t>26/03/2015</a:t>
            </a:fld>
            <a:endParaRPr lang="en-GB"/>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GB"/>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076FFAAB-9DEA-4209-AF52-8DCA179DE717}" type="slidenum">
              <a:rPr lang="en-GB" smtClean="0"/>
              <a:pPr/>
              <a:t>‹#›</a:t>
            </a:fld>
            <a:endParaRPr lang="en-GB"/>
          </a:p>
        </p:txBody>
      </p:sp>
    </p:spTree>
    <p:extLst>
      <p:ext uri="{BB962C8B-B14F-4D97-AF65-F5344CB8AC3E}">
        <p14:creationId xmlns:p14="http://schemas.microsoft.com/office/powerpoint/2010/main" val="2248134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sv-SE"/>
          </a:p>
        </p:txBody>
      </p:sp>
      <p:sp>
        <p:nvSpPr>
          <p:cNvPr id="3" name="Platshållare för datum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214A6A73-7EBE-45A0-A4FD-82840B46386B}" type="datetimeFigureOut">
              <a:rPr lang="sv-SE" smtClean="0"/>
              <a:pPr/>
              <a:t>2015-03-26</a:t>
            </a:fld>
            <a:endParaRPr lang="sv-SE"/>
          </a:p>
        </p:txBody>
      </p:sp>
      <p:sp>
        <p:nvSpPr>
          <p:cNvPr id="4" name="Platshållare för bildobjekt 3"/>
          <p:cNvSpPr>
            <a:spLocks noGrp="1" noRot="1" noChangeAspect="1"/>
          </p:cNvSpPr>
          <p:nvPr>
            <p:ph type="sldImg" idx="2"/>
          </p:nvPr>
        </p:nvSpPr>
        <p:spPr>
          <a:xfrm>
            <a:off x="977900" y="696913"/>
            <a:ext cx="5029200" cy="3481387"/>
          </a:xfrm>
          <a:prstGeom prst="rect">
            <a:avLst/>
          </a:prstGeom>
          <a:noFill/>
          <a:ln w="12700">
            <a:solidFill>
              <a:prstClr val="black"/>
            </a:solidFill>
          </a:ln>
        </p:spPr>
        <p:txBody>
          <a:bodyPr vert="horz" lIns="92958" tIns="46479" rIns="92958" bIns="46479" rtlCol="0" anchor="ctr"/>
          <a:lstStyle/>
          <a:p>
            <a:endParaRPr lang="sv-SE"/>
          </a:p>
        </p:txBody>
      </p:sp>
      <p:sp>
        <p:nvSpPr>
          <p:cNvPr id="5" name="Platshållare för anteckninga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sv-SE"/>
          </a:p>
        </p:txBody>
      </p:sp>
      <p:sp>
        <p:nvSpPr>
          <p:cNvPr id="7" name="Platshållare för bildnumm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52FF5A23-3799-42E4-A7B2-C2A20867340E}" type="slidenum">
              <a:rPr lang="sv-SE" smtClean="0"/>
              <a:pPr/>
              <a:t>‹#›</a:t>
            </a:fld>
            <a:endParaRPr lang="sv-SE"/>
          </a:p>
        </p:txBody>
      </p:sp>
    </p:spTree>
    <p:extLst>
      <p:ext uri="{BB962C8B-B14F-4D97-AF65-F5344CB8AC3E}">
        <p14:creationId xmlns:p14="http://schemas.microsoft.com/office/powerpoint/2010/main" val="358117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Sales: SEK1753</a:t>
            </a:r>
            <a:endParaRPr lang="en-GB" dirty="0"/>
          </a:p>
        </p:txBody>
      </p:sp>
      <p:sp>
        <p:nvSpPr>
          <p:cNvPr id="4" name="Slide Number Placeholder 3"/>
          <p:cNvSpPr>
            <a:spLocks noGrp="1"/>
          </p:cNvSpPr>
          <p:nvPr>
            <p:ph type="sldNum" sz="quarter" idx="10"/>
          </p:nvPr>
        </p:nvSpPr>
        <p:spPr/>
        <p:txBody>
          <a:bodyPr/>
          <a:lstStyle/>
          <a:p>
            <a:fld id="{52FF5A23-3799-42E4-A7B2-C2A20867340E}" type="slidenum">
              <a:rPr lang="sv-SE" smtClean="0"/>
              <a:pPr/>
              <a:t>5</a:t>
            </a:fld>
            <a:endParaRPr lang="sv-SE"/>
          </a:p>
        </p:txBody>
      </p:sp>
    </p:spTree>
    <p:extLst>
      <p:ext uri="{BB962C8B-B14F-4D97-AF65-F5344CB8AC3E}">
        <p14:creationId xmlns:p14="http://schemas.microsoft.com/office/powerpoint/2010/main" val="2500006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Trebuchet MS" pitchFamily="34" charset="0"/>
              </a:rPr>
              <a:t>Merchants provide commissions to affiliates (third party website and app publishers) to encourage consumers to perform a particular action.  The entire process is managed by Tradedoubler as most merchants don’t have the resource or systems to locate, engage, support and pay multiple publishers.</a:t>
            </a:r>
          </a:p>
          <a:p>
            <a:pPr defTabSz="929579">
              <a:defRPr/>
            </a:pPr>
            <a:r>
              <a:rPr lang="en-GB" dirty="0">
                <a:latin typeface="Trebuchet MS" pitchFamily="34" charset="0"/>
              </a:rPr>
              <a:t>Tradedoubler provides the commission to the relevant publisher (generally the affiliate who generated the ‘last click’).</a:t>
            </a:r>
          </a:p>
        </p:txBody>
      </p:sp>
      <p:sp>
        <p:nvSpPr>
          <p:cNvPr id="4" name="Slide Number Placeholder 3"/>
          <p:cNvSpPr>
            <a:spLocks noGrp="1"/>
          </p:cNvSpPr>
          <p:nvPr>
            <p:ph type="sldNum" sz="quarter" idx="10"/>
          </p:nvPr>
        </p:nvSpPr>
        <p:spPr/>
        <p:txBody>
          <a:bodyPr/>
          <a:lstStyle/>
          <a:p>
            <a:fld id="{52FF5A23-3799-42E4-A7B2-C2A20867340E}" type="slidenum">
              <a:rPr lang="sv-SE" smtClean="0"/>
              <a:pPr/>
              <a:t>7</a:t>
            </a:fld>
            <a:endParaRPr lang="sv-SE"/>
          </a:p>
        </p:txBody>
      </p:sp>
    </p:spTree>
    <p:extLst>
      <p:ext uri="{BB962C8B-B14F-4D97-AF65-F5344CB8AC3E}">
        <p14:creationId xmlns:p14="http://schemas.microsoft.com/office/powerpoint/2010/main" val="273093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Trebuchet MS" pitchFamily="34" charset="0"/>
              </a:rPr>
              <a:t>Merchants provide commissions to affiliates (third party website and app publishers) to encourage consumers to perform a particular action.  The entire process is managed by Tradedoubler as most merchants don’t have the resource or systems to locate, engage, support and pay multiple publishers.</a:t>
            </a:r>
          </a:p>
          <a:p>
            <a:pPr defTabSz="929579">
              <a:defRPr/>
            </a:pPr>
            <a:r>
              <a:rPr lang="en-GB" dirty="0">
                <a:latin typeface="Trebuchet MS" pitchFamily="34" charset="0"/>
              </a:rPr>
              <a:t>Tradedoubler provides the commission to the relevant publisher (generally the affiliate who generated the ‘last click’).</a:t>
            </a:r>
          </a:p>
        </p:txBody>
      </p:sp>
      <p:sp>
        <p:nvSpPr>
          <p:cNvPr id="4" name="Slide Number Placeholder 3"/>
          <p:cNvSpPr>
            <a:spLocks noGrp="1"/>
          </p:cNvSpPr>
          <p:nvPr>
            <p:ph type="sldNum" sz="quarter" idx="10"/>
          </p:nvPr>
        </p:nvSpPr>
        <p:spPr/>
        <p:txBody>
          <a:bodyPr/>
          <a:lstStyle/>
          <a:p>
            <a:fld id="{52FF5A23-3799-42E4-A7B2-C2A20867340E}" type="slidenum">
              <a:rPr lang="sv-SE" smtClean="0"/>
              <a:pPr/>
              <a:t>8</a:t>
            </a:fld>
            <a:endParaRPr lang="sv-SE"/>
          </a:p>
        </p:txBody>
      </p:sp>
    </p:spTree>
    <p:extLst>
      <p:ext uri="{BB962C8B-B14F-4D97-AF65-F5344CB8AC3E}">
        <p14:creationId xmlns:p14="http://schemas.microsoft.com/office/powerpoint/2010/main" val="282429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Who we partner with</a:t>
            </a:r>
          </a:p>
          <a:p>
            <a:r>
              <a:rPr lang="en-GB" dirty="0" smtClean="0"/>
              <a:t>This slide has a hidden</a:t>
            </a:r>
            <a:r>
              <a:rPr lang="en-GB" baseline="0" dirty="0" smtClean="0"/>
              <a:t> table. Click near Sony to see edge of table, click Design in top navigation, Borders, All borders. </a:t>
            </a:r>
            <a:r>
              <a:rPr lang="en-GB" dirty="0" smtClean="0"/>
              <a:t>Confirm which</a:t>
            </a:r>
            <a:r>
              <a:rPr lang="en-GB" baseline="0" dirty="0" smtClean="0"/>
              <a:t> companies will be on all slides universally e.g. Disney, </a:t>
            </a:r>
            <a:r>
              <a:rPr lang="en-GB" baseline="0" dirty="0" err="1" smtClean="0"/>
              <a:t>ClubMed</a:t>
            </a:r>
            <a:endParaRPr lang="en-GB" baseline="0" dirty="0" smtClean="0"/>
          </a:p>
          <a:p>
            <a:r>
              <a:rPr lang="en-GB" baseline="0" dirty="0" smtClean="0"/>
              <a:t>Leave 5 blank spaces for country specific/ category specific companies </a:t>
            </a:r>
            <a:endParaRPr lang="en-GB" dirty="0"/>
          </a:p>
        </p:txBody>
      </p:sp>
      <p:sp>
        <p:nvSpPr>
          <p:cNvPr id="4" name="Slide Number Placeholder 3"/>
          <p:cNvSpPr>
            <a:spLocks noGrp="1"/>
          </p:cNvSpPr>
          <p:nvPr>
            <p:ph type="sldNum" sz="quarter" idx="10"/>
          </p:nvPr>
        </p:nvSpPr>
        <p:spPr/>
        <p:txBody>
          <a:bodyPr/>
          <a:lstStyle/>
          <a:p>
            <a:fld id="{52FF5A23-3799-42E4-A7B2-C2A20867340E}" type="slidenum">
              <a:rPr lang="sv-SE" smtClean="0"/>
              <a:pPr/>
              <a:t>10</a:t>
            </a:fld>
            <a:endParaRPr lang="sv-SE"/>
          </a:p>
        </p:txBody>
      </p:sp>
    </p:spTree>
    <p:extLst>
      <p:ext uri="{BB962C8B-B14F-4D97-AF65-F5344CB8AC3E}">
        <p14:creationId xmlns:p14="http://schemas.microsoft.com/office/powerpoint/2010/main" val="3937133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59">
              <a:defRPr/>
            </a:pPr>
            <a:endParaRPr lang="sv-SE" dirty="0"/>
          </a:p>
        </p:txBody>
      </p:sp>
      <p:sp>
        <p:nvSpPr>
          <p:cNvPr id="4" name="Slide Number Placeholder 3"/>
          <p:cNvSpPr>
            <a:spLocks noGrp="1"/>
          </p:cNvSpPr>
          <p:nvPr>
            <p:ph type="sldNum" sz="quarter" idx="10"/>
          </p:nvPr>
        </p:nvSpPr>
        <p:spPr/>
        <p:txBody>
          <a:bodyPr/>
          <a:lstStyle/>
          <a:p>
            <a:fld id="{52FF5A23-3799-42E4-A7B2-C2A20867340E}" type="slidenum">
              <a:rPr lang="sv-SE" smtClean="0"/>
              <a:pPr/>
              <a:t>11</a:t>
            </a:fld>
            <a:endParaRPr lang="sv-SE" dirty="0"/>
          </a:p>
        </p:txBody>
      </p:sp>
    </p:spTree>
    <p:extLst>
      <p:ext uri="{BB962C8B-B14F-4D97-AF65-F5344CB8AC3E}">
        <p14:creationId xmlns:p14="http://schemas.microsoft.com/office/powerpoint/2010/main" val="4000184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124" y="1124744"/>
            <a:ext cx="7938316" cy="1470025"/>
          </a:xfrm>
        </p:spPr>
        <p:txBody>
          <a:bodyPr anchor="b">
            <a:normAutofit/>
          </a:bodyPr>
          <a:lstStyle>
            <a:lvl1pPr>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975124" y="2594769"/>
            <a:ext cx="7938316"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9" name="Bildobjekt 3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4437112"/>
            <a:ext cx="7377867" cy="24208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6311900" y="6407150"/>
            <a:ext cx="1847850" cy="248933"/>
          </a:xfrm>
          <a:prstGeom prst="rect">
            <a:avLst/>
          </a:prstGeom>
        </p:spPr>
      </p:pic>
    </p:spTree>
  </p:cSld>
  <p:clrMapOvr>
    <a:masterClrMapping/>
  </p:clrMapOvr>
  <p:extLst>
    <p:ext uri="{DCECCB84-F9BA-43D5-87BE-67443E8EF086}">
      <p15:sldGuideLst xmlns:p15="http://schemas.microsoft.com/office/powerpoint/2012/main">
        <p15:guide id="1" orient="horz" pos="4178" userDrawn="1">
          <p15:clr>
            <a:srgbClr val="FBAE40"/>
          </p15:clr>
        </p15:guide>
        <p15:guide id="2" pos="520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0099CC"/>
        </a:solidFill>
        <a:effectLst/>
      </p:bgPr>
    </p:bg>
    <p:spTree>
      <p:nvGrpSpPr>
        <p:cNvPr id="1" name=""/>
        <p:cNvGrpSpPr/>
        <p:nvPr/>
      </p:nvGrpSpPr>
      <p:grpSpPr>
        <a:xfrm>
          <a:off x="0" y="0"/>
          <a:ext cx="0" cy="0"/>
          <a:chOff x="0" y="0"/>
          <a:chExt cx="0" cy="0"/>
        </a:xfrm>
      </p:grpSpPr>
      <p:pic>
        <p:nvPicPr>
          <p:cNvPr id="4" name="Picture 3" descr="td-wo.png"/>
          <p:cNvPicPr>
            <a:picLocks noChangeAspect="1"/>
          </p:cNvPicPr>
          <p:nvPr userDrawn="1"/>
        </p:nvPicPr>
        <p:blipFill>
          <a:blip r:embed="rId2"/>
          <a:stretch>
            <a:fillRect/>
          </a:stretch>
        </p:blipFill>
        <p:spPr>
          <a:xfrm>
            <a:off x="7597774" y="6156960"/>
            <a:ext cx="2308226" cy="701040"/>
          </a:xfrm>
          <a:prstGeom prst="rect">
            <a:avLst/>
          </a:prstGeom>
        </p:spPr>
      </p:pic>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178" userDrawn="1">
          <p15:clr>
            <a:srgbClr val="FBAE40"/>
          </p15:clr>
        </p15:guide>
        <p15:guide id="2" pos="520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124" y="1124744"/>
            <a:ext cx="7938316" cy="1470025"/>
          </a:xfrm>
        </p:spPr>
        <p:txBody>
          <a:bodyPr anchor="b">
            <a:normAutofit/>
          </a:bodyPr>
          <a:lstStyle>
            <a:lvl1pPr>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975124" y="2594769"/>
            <a:ext cx="7938316"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9" name="Bildobjekt 3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4437112"/>
            <a:ext cx="7377867" cy="2420888"/>
          </a:xfrm>
          <a:prstGeom prst="rect">
            <a:avLst/>
          </a:prstGeom>
        </p:spPr>
      </p:pic>
    </p:spTree>
    <p:extLst>
      <p:ext uri="{BB962C8B-B14F-4D97-AF65-F5344CB8AC3E}">
        <p14:creationId xmlns:p14="http://schemas.microsoft.com/office/powerpoint/2010/main" val="1082148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124" y="1124744"/>
            <a:ext cx="7938316" cy="1470025"/>
          </a:xfrm>
        </p:spPr>
        <p:txBody>
          <a:bodyPr anchor="b">
            <a:normAutofit/>
          </a:bodyPr>
          <a:lstStyle>
            <a:lvl1pPr>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975124" y="2594769"/>
            <a:ext cx="7938316"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6" name="Bildobjekt 37"/>
          <p:cNvPicPr>
            <a:picLocks noChangeAspect="1"/>
          </p:cNvPicPr>
          <p:nvPr userDrawn="1"/>
        </p:nvPicPr>
        <p:blipFill rotWithShape="1">
          <a:blip r:embed="rId2" cstate="print">
            <a:extLst>
              <a:ext uri="{28A0092B-C50C-407E-A947-70E740481C1C}">
                <a14:useLocalDpi xmlns:a14="http://schemas.microsoft.com/office/drawing/2010/main" val="0"/>
              </a:ext>
            </a:extLst>
          </a:blip>
          <a:srcRect b="9847"/>
          <a:stretch/>
        </p:blipFill>
        <p:spPr>
          <a:xfrm>
            <a:off x="704528" y="4221088"/>
            <a:ext cx="6699170" cy="2636912"/>
          </a:xfrm>
          <a:prstGeom prst="rect">
            <a:avLst/>
          </a:prstGeom>
        </p:spPr>
      </p:pic>
      <p:pic>
        <p:nvPicPr>
          <p:cNvPr id="7" name="Picture 2"/>
          <p:cNvPicPr>
            <a:picLocks noChangeAspect="1" noChangeArrowheads="1"/>
          </p:cNvPicPr>
          <p:nvPr userDrawn="1"/>
        </p:nvPicPr>
        <p:blipFill>
          <a:blip r:embed="rId3" cstate="print"/>
          <a:srcRect l="3491" r="6290"/>
          <a:stretch>
            <a:fillRect/>
          </a:stretch>
        </p:blipFill>
        <p:spPr bwMode="auto">
          <a:xfrm>
            <a:off x="8179347" y="6309320"/>
            <a:ext cx="1526181" cy="434340"/>
          </a:xfrm>
          <a:prstGeom prst="rect">
            <a:avLst/>
          </a:prstGeom>
          <a:noFill/>
          <a:ln w="9525">
            <a:noFill/>
            <a:miter lim="800000"/>
            <a:headEnd/>
            <a:tailEnd/>
          </a:ln>
        </p:spPr>
      </p:pic>
    </p:spTree>
    <p:extLst>
      <p:ext uri="{BB962C8B-B14F-4D97-AF65-F5344CB8AC3E}">
        <p14:creationId xmlns:p14="http://schemas.microsoft.com/office/powerpoint/2010/main" val="3436589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2760" y="1598935"/>
            <a:ext cx="6480720" cy="1470025"/>
          </a:xfrm>
        </p:spPr>
        <p:txBody>
          <a:bodyPr anchor="b">
            <a:normAutofit/>
          </a:bodyPr>
          <a:lstStyle>
            <a:lvl1pPr algn="l">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2792760" y="3068960"/>
            <a:ext cx="6480720"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8" name="Picture 2"/>
          <p:cNvPicPr>
            <a:picLocks noChangeAspect="1" noChangeArrowheads="1"/>
          </p:cNvPicPr>
          <p:nvPr userDrawn="1"/>
        </p:nvPicPr>
        <p:blipFill>
          <a:blip r:embed="rId2" cstate="print"/>
          <a:srcRect/>
          <a:stretch>
            <a:fillRect/>
          </a:stretch>
        </p:blipFill>
        <p:spPr bwMode="auto">
          <a:xfrm>
            <a:off x="704528" y="1844824"/>
            <a:ext cx="1656184" cy="2025842"/>
          </a:xfrm>
          <a:prstGeom prst="rect">
            <a:avLst/>
          </a:prstGeom>
          <a:noFill/>
          <a:ln w="9525">
            <a:noFill/>
            <a:miter lim="800000"/>
            <a:headEnd/>
            <a:tailEnd/>
          </a:ln>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253695686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16696" y="1598935"/>
            <a:ext cx="7056784" cy="1470025"/>
          </a:xfrm>
        </p:spPr>
        <p:txBody>
          <a:bodyPr anchor="b">
            <a:normAutofit/>
          </a:bodyPr>
          <a:lstStyle>
            <a:lvl1pPr algn="l">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2216696" y="3068960"/>
            <a:ext cx="7056784"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8" name="Picture 2"/>
          <p:cNvPicPr>
            <a:picLocks noChangeAspect="1" noChangeArrowheads="1"/>
          </p:cNvPicPr>
          <p:nvPr userDrawn="1"/>
        </p:nvPicPr>
        <p:blipFill>
          <a:blip r:embed="rId2" cstate="print"/>
          <a:srcRect l="65575" t="938"/>
          <a:stretch>
            <a:fillRect/>
          </a:stretch>
        </p:blipFill>
        <p:spPr bwMode="auto">
          <a:xfrm>
            <a:off x="0" y="0"/>
            <a:ext cx="1784648" cy="6281936"/>
          </a:xfrm>
          <a:prstGeom prst="rect">
            <a:avLst/>
          </a:prstGeom>
          <a:noFill/>
          <a:ln w="9525">
            <a:noFill/>
            <a:miter lim="800000"/>
            <a:headEnd/>
            <a:tailEnd/>
          </a:ln>
        </p:spPr>
      </p:pic>
    </p:spTree>
    <p:extLst>
      <p:ext uri="{BB962C8B-B14F-4D97-AF65-F5344CB8AC3E}">
        <p14:creationId xmlns:p14="http://schemas.microsoft.com/office/powerpoint/2010/main" val="236827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Rubrik 1"/>
          <p:cNvSpPr>
            <a:spLocks noGrp="1"/>
          </p:cNvSpPr>
          <p:nvPr>
            <p:ph type="title"/>
          </p:nvPr>
        </p:nvSpPr>
        <p:spPr>
          <a:xfrm>
            <a:off x="562103" y="1268760"/>
            <a:ext cx="8759168" cy="1944216"/>
          </a:xfrm>
        </p:spPr>
        <p:txBody>
          <a:bodyPr>
            <a:normAutofit/>
          </a:bodyPr>
          <a:lstStyle>
            <a:lvl1pPr algn="l">
              <a:defRPr sz="4000">
                <a:solidFill>
                  <a:srgbClr val="0099CC"/>
                </a:solidFill>
                <a:latin typeface="Trebuchet MS" pitchFamily="34" charset="0"/>
              </a:defRPr>
            </a:lvl1pPr>
          </a:lstStyle>
          <a:p>
            <a:r>
              <a:rPr lang="en-GB" noProof="0" dirty="0" smtClean="0"/>
              <a:t>Click to edit Master title style</a:t>
            </a:r>
            <a:endParaRPr lang="en-GB" noProof="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120618764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0099CC"/>
              </a:buClr>
              <a:defRPr/>
            </a:lvl1pPr>
            <a:lvl2pPr>
              <a:buClr>
                <a:srgbClr val="0099CC"/>
              </a:buClr>
              <a:defRPr/>
            </a:lvl2pPr>
            <a:lvl3pPr>
              <a:buClr>
                <a:srgbClr val="0099CC"/>
              </a:buClr>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7" name="Picture 6" descr="td-wo.png"/>
          <p:cNvPicPr>
            <a:picLocks noChangeAspect="1"/>
          </p:cNvPicPr>
          <p:nvPr userDrawn="1"/>
        </p:nvPicPr>
        <p:blipFill>
          <a:blip r:embed="rId2"/>
          <a:stretch>
            <a:fillRect/>
          </a:stretch>
        </p:blipFill>
        <p:spPr>
          <a:xfrm>
            <a:off x="7597774" y="6156960"/>
            <a:ext cx="2308226" cy="701040"/>
          </a:xfrm>
          <a:prstGeom prst="rect">
            <a:avLst/>
          </a:prstGeom>
        </p:spPr>
      </p:pic>
    </p:spTree>
    <p:extLst>
      <p:ext uri="{BB962C8B-B14F-4D97-AF65-F5344CB8AC3E}">
        <p14:creationId xmlns:p14="http://schemas.microsoft.com/office/powerpoint/2010/main" val="35027378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0099CC"/>
              </a:buClr>
              <a:defRPr/>
            </a:lvl1pPr>
            <a:lvl2pPr>
              <a:buClr>
                <a:srgbClr val="0099CC"/>
              </a:buClr>
              <a:defRPr/>
            </a:lvl2pPr>
            <a:lvl3pPr>
              <a:buClr>
                <a:srgbClr val="0099CC"/>
              </a:buClr>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4" name="Picture 2"/>
          <p:cNvPicPr>
            <a:picLocks noChangeAspect="1" noChangeArrowheads="1"/>
          </p:cNvPicPr>
          <p:nvPr userDrawn="1"/>
        </p:nvPicPr>
        <p:blipFill>
          <a:blip r:embed="rId2" cstate="print"/>
          <a:srcRect l="3491" r="6290"/>
          <a:stretch>
            <a:fillRect/>
          </a:stretch>
        </p:blipFill>
        <p:spPr bwMode="auto">
          <a:xfrm>
            <a:off x="8179347" y="6309320"/>
            <a:ext cx="1526181" cy="434340"/>
          </a:xfrm>
          <a:prstGeom prst="rect">
            <a:avLst/>
          </a:prstGeom>
          <a:noFill/>
          <a:ln w="9525">
            <a:noFill/>
            <a:miter lim="800000"/>
            <a:headEnd/>
            <a:tailEnd/>
          </a:ln>
        </p:spPr>
      </p:pic>
    </p:spTree>
    <p:extLst>
      <p:ext uri="{BB962C8B-B14F-4D97-AF65-F5344CB8AC3E}">
        <p14:creationId xmlns:p14="http://schemas.microsoft.com/office/powerpoint/2010/main" val="1047006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9CC"/>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1635622155"/>
      </p:ext>
    </p:extLst>
  </p:cSld>
  <p:clrMapOvr>
    <a:masterClrMapping/>
  </p:clrMapOvr>
  <p:extLst>
    <p:ext uri="{DCECCB84-F9BA-43D5-87BE-67443E8EF086}">
      <p15:sldGuideLst xmlns:p15="http://schemas.microsoft.com/office/powerpoint/2012/main">
        <p15:guide id="1" orient="horz" pos="4178">
          <p15:clr>
            <a:srgbClr val="FBAE40"/>
          </p15:clr>
        </p15:guide>
        <p15:guide id="2" pos="522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124" y="1124744"/>
            <a:ext cx="7938316" cy="1470025"/>
          </a:xfrm>
        </p:spPr>
        <p:txBody>
          <a:bodyPr anchor="b">
            <a:normAutofit/>
          </a:bodyPr>
          <a:lstStyle>
            <a:lvl1pPr>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975124" y="2594769"/>
            <a:ext cx="7938316"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6" name="Bildobjekt 37"/>
          <p:cNvPicPr>
            <a:picLocks noChangeAspect="1"/>
          </p:cNvPicPr>
          <p:nvPr userDrawn="1"/>
        </p:nvPicPr>
        <p:blipFill rotWithShape="1">
          <a:blip r:embed="rId2" cstate="print">
            <a:extLst>
              <a:ext uri="{28A0092B-C50C-407E-A947-70E740481C1C}">
                <a14:useLocalDpi xmlns:a14="http://schemas.microsoft.com/office/drawing/2010/main" val="0"/>
              </a:ext>
            </a:extLst>
          </a:blip>
          <a:srcRect b="9847"/>
          <a:stretch/>
        </p:blipFill>
        <p:spPr>
          <a:xfrm>
            <a:off x="704528" y="4221088"/>
            <a:ext cx="6699170" cy="2636912"/>
          </a:xfrm>
          <a:prstGeom prst="rect">
            <a:avLst/>
          </a:prstGeom>
        </p:spPr>
      </p:pic>
      <p:pic>
        <p:nvPicPr>
          <p:cNvPr id="7" name="Picture 2"/>
          <p:cNvPicPr>
            <a:picLocks noChangeAspect="1" noChangeArrowheads="1"/>
          </p:cNvPicPr>
          <p:nvPr userDrawn="1"/>
        </p:nvPicPr>
        <p:blipFill>
          <a:blip r:embed="rId3" cstate="print"/>
          <a:srcRect l="3491" r="6290"/>
          <a:stretch>
            <a:fillRect/>
          </a:stretch>
        </p:blipFill>
        <p:spPr bwMode="auto">
          <a:xfrm>
            <a:off x="8179347" y="6309320"/>
            <a:ext cx="1526181" cy="434340"/>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1303228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6793361"/>
      </p:ext>
    </p:extLst>
  </p:cSld>
  <p:clrMapOvr>
    <a:masterClrMapping/>
  </p:clrMapOvr>
  <p:extLst mod="1">
    <p:ext uri="{DCECCB84-F9BA-43D5-87BE-67443E8EF086}">
      <p15:sldGuideLst xmlns:p15="http://schemas.microsoft.com/office/powerpoint/2012/main">
        <p15:guide id="1" orient="horz" pos="4178">
          <p15:clr>
            <a:srgbClr val="FBAE40"/>
          </p15:clr>
        </p15:guide>
        <p15:guide id="2" pos="520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td-wo.png"/>
          <p:cNvPicPr>
            <a:picLocks noChangeAspect="1"/>
          </p:cNvPicPr>
          <p:nvPr userDrawn="1"/>
        </p:nvPicPr>
        <p:blipFill>
          <a:blip r:embed="rId2"/>
          <a:stretch>
            <a:fillRect/>
          </a:stretch>
        </p:blipFill>
        <p:spPr>
          <a:xfrm>
            <a:off x="7597774" y="6156960"/>
            <a:ext cx="2308226" cy="701040"/>
          </a:xfrm>
          <a:prstGeom prst="rect">
            <a:avLst/>
          </a:prstGeom>
        </p:spPr>
      </p:pic>
    </p:spTree>
    <p:extLst>
      <p:ext uri="{BB962C8B-B14F-4D97-AF65-F5344CB8AC3E}">
        <p14:creationId xmlns:p14="http://schemas.microsoft.com/office/powerpoint/2010/main" val="14484131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178">
          <p15:clr>
            <a:srgbClr val="FBAE40"/>
          </p15:clr>
        </p15:guide>
        <p15:guide id="2" pos="5207">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124" y="1124744"/>
            <a:ext cx="7938316" cy="1470025"/>
          </a:xfrm>
        </p:spPr>
        <p:txBody>
          <a:bodyPr anchor="b">
            <a:normAutofit/>
          </a:bodyPr>
          <a:lstStyle>
            <a:lvl1pPr>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975124" y="2594769"/>
            <a:ext cx="7938316"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9" name="Bildobjekt 3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0" y="4437112"/>
            <a:ext cx="7377867" cy="2420888"/>
          </a:xfrm>
          <a:prstGeom prst="rect">
            <a:avLst/>
          </a:prstGeom>
        </p:spPr>
      </p:pic>
    </p:spTree>
    <p:extLst>
      <p:ext uri="{BB962C8B-B14F-4D97-AF65-F5344CB8AC3E}">
        <p14:creationId xmlns:p14="http://schemas.microsoft.com/office/powerpoint/2010/main" val="2845818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124" y="1124744"/>
            <a:ext cx="7938316" cy="1470025"/>
          </a:xfrm>
        </p:spPr>
        <p:txBody>
          <a:bodyPr anchor="b">
            <a:normAutofit/>
          </a:bodyPr>
          <a:lstStyle>
            <a:lvl1pPr>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975124" y="2594769"/>
            <a:ext cx="7938316"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6" name="Bildobjekt 37"/>
          <p:cNvPicPr>
            <a:picLocks noChangeAspect="1"/>
          </p:cNvPicPr>
          <p:nvPr userDrawn="1"/>
        </p:nvPicPr>
        <p:blipFill rotWithShape="1">
          <a:blip r:embed="rId2" cstate="print">
            <a:extLst>
              <a:ext uri="{28A0092B-C50C-407E-A947-70E740481C1C}">
                <a14:useLocalDpi xmlns:a14="http://schemas.microsoft.com/office/drawing/2010/main" val="0"/>
              </a:ext>
            </a:extLst>
          </a:blip>
          <a:srcRect b="9847"/>
          <a:stretch/>
        </p:blipFill>
        <p:spPr>
          <a:xfrm>
            <a:off x="704528" y="4221088"/>
            <a:ext cx="6699170" cy="2636912"/>
          </a:xfrm>
          <a:prstGeom prst="rect">
            <a:avLst/>
          </a:prstGeom>
        </p:spPr>
      </p:pic>
      <p:pic>
        <p:nvPicPr>
          <p:cNvPr id="7" name="Picture 2"/>
          <p:cNvPicPr>
            <a:picLocks noChangeAspect="1" noChangeArrowheads="1"/>
          </p:cNvPicPr>
          <p:nvPr userDrawn="1"/>
        </p:nvPicPr>
        <p:blipFill>
          <a:blip r:embed="rId3" cstate="print"/>
          <a:srcRect l="3491" r="6290"/>
          <a:stretch>
            <a:fillRect/>
          </a:stretch>
        </p:blipFill>
        <p:spPr bwMode="auto">
          <a:xfrm>
            <a:off x="8179347" y="6309320"/>
            <a:ext cx="1526181" cy="434340"/>
          </a:xfrm>
          <a:prstGeom prst="rect">
            <a:avLst/>
          </a:prstGeom>
          <a:noFill/>
          <a:ln w="9525">
            <a:noFill/>
            <a:miter lim="800000"/>
            <a:headEnd/>
            <a:tailEnd/>
          </a:ln>
        </p:spPr>
      </p:pic>
    </p:spTree>
    <p:extLst>
      <p:ext uri="{BB962C8B-B14F-4D97-AF65-F5344CB8AC3E}">
        <p14:creationId xmlns:p14="http://schemas.microsoft.com/office/powerpoint/2010/main" val="2652902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2760" y="1598935"/>
            <a:ext cx="6480720" cy="1470025"/>
          </a:xfrm>
        </p:spPr>
        <p:txBody>
          <a:bodyPr anchor="b">
            <a:normAutofit/>
          </a:bodyPr>
          <a:lstStyle>
            <a:lvl1pPr algn="l">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2792760" y="3068960"/>
            <a:ext cx="6480720"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8" name="Picture 2"/>
          <p:cNvPicPr>
            <a:picLocks noChangeAspect="1" noChangeArrowheads="1"/>
          </p:cNvPicPr>
          <p:nvPr userDrawn="1"/>
        </p:nvPicPr>
        <p:blipFill>
          <a:blip r:embed="rId2" cstate="print"/>
          <a:srcRect/>
          <a:stretch>
            <a:fillRect/>
          </a:stretch>
        </p:blipFill>
        <p:spPr bwMode="auto">
          <a:xfrm>
            <a:off x="704528" y="1844824"/>
            <a:ext cx="1656184" cy="2025842"/>
          </a:xfrm>
          <a:prstGeom prst="rect">
            <a:avLst/>
          </a:prstGeom>
          <a:noFill/>
          <a:ln w="9525">
            <a:noFill/>
            <a:miter lim="800000"/>
            <a:headEnd/>
            <a:tailEnd/>
          </a:ln>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487996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16696" y="1598935"/>
            <a:ext cx="7056784" cy="1470025"/>
          </a:xfrm>
        </p:spPr>
        <p:txBody>
          <a:bodyPr anchor="b">
            <a:normAutofit/>
          </a:bodyPr>
          <a:lstStyle>
            <a:lvl1pPr algn="l">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2216696" y="3068960"/>
            <a:ext cx="7056784"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8" name="Picture 2"/>
          <p:cNvPicPr>
            <a:picLocks noChangeAspect="1" noChangeArrowheads="1"/>
          </p:cNvPicPr>
          <p:nvPr userDrawn="1"/>
        </p:nvPicPr>
        <p:blipFill>
          <a:blip r:embed="rId2" cstate="print"/>
          <a:srcRect l="65575" t="938"/>
          <a:stretch>
            <a:fillRect/>
          </a:stretch>
        </p:blipFill>
        <p:spPr bwMode="auto">
          <a:xfrm>
            <a:off x="0" y="0"/>
            <a:ext cx="1784648" cy="6281936"/>
          </a:xfrm>
          <a:prstGeom prst="rect">
            <a:avLst/>
          </a:prstGeom>
          <a:noFill/>
          <a:ln w="9525">
            <a:noFill/>
            <a:miter lim="800000"/>
            <a:headEnd/>
            <a:tailEnd/>
          </a:ln>
        </p:spPr>
      </p:pic>
    </p:spTree>
    <p:extLst>
      <p:ext uri="{BB962C8B-B14F-4D97-AF65-F5344CB8AC3E}">
        <p14:creationId xmlns:p14="http://schemas.microsoft.com/office/powerpoint/2010/main" val="3594236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Rubrik 1"/>
          <p:cNvSpPr>
            <a:spLocks noGrp="1"/>
          </p:cNvSpPr>
          <p:nvPr>
            <p:ph type="title"/>
          </p:nvPr>
        </p:nvSpPr>
        <p:spPr>
          <a:xfrm>
            <a:off x="562103" y="1268760"/>
            <a:ext cx="8759168" cy="1944216"/>
          </a:xfrm>
        </p:spPr>
        <p:txBody>
          <a:bodyPr>
            <a:normAutofit/>
          </a:bodyPr>
          <a:lstStyle>
            <a:lvl1pPr algn="l">
              <a:defRPr sz="4000">
                <a:solidFill>
                  <a:srgbClr val="0099CC"/>
                </a:solidFill>
                <a:latin typeface="Trebuchet MS" pitchFamily="34" charset="0"/>
              </a:defRPr>
            </a:lvl1pPr>
          </a:lstStyle>
          <a:p>
            <a:r>
              <a:rPr lang="en-GB" noProof="0" dirty="0" smtClean="0"/>
              <a:t>Click to edit Master title style</a:t>
            </a:r>
            <a:endParaRPr lang="en-GB" noProof="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2410469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0099CD"/>
          </a:solidFill>
          <a:ln>
            <a:noFill/>
          </a:ln>
        </p:spPr>
        <p:txBody>
          <a:bodyPr wrap="square" rtlCol="0" anchor="ctr">
            <a:spAutoFit/>
          </a:bodyPr>
          <a:lstStyle/>
          <a:p>
            <a:pPr algn="ctr"/>
            <a:endParaRPr lang="en-US" sz="2000" dirty="0" smtClean="0">
              <a:solidFill>
                <a:prstClr val="black"/>
              </a:solidFill>
              <a:latin typeface="Trebuchet MS" pitchFamily="34" charset="0"/>
            </a:endParaRPr>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0099CC"/>
              </a:buClr>
              <a:defRPr/>
            </a:lvl1pPr>
            <a:lvl2pPr>
              <a:buClr>
                <a:srgbClr val="0099CC"/>
              </a:buClr>
              <a:defRPr/>
            </a:lvl2pPr>
            <a:lvl3pPr>
              <a:buClr>
                <a:srgbClr val="0099CC"/>
              </a:buClr>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7" name="Picture 6" descr="td-wo.png"/>
          <p:cNvPicPr>
            <a:picLocks noChangeAspect="1"/>
          </p:cNvPicPr>
          <p:nvPr userDrawn="1"/>
        </p:nvPicPr>
        <p:blipFill>
          <a:blip r:embed="rId2"/>
          <a:stretch>
            <a:fillRect/>
          </a:stretch>
        </p:blipFill>
        <p:spPr>
          <a:xfrm>
            <a:off x="7597774" y="6156960"/>
            <a:ext cx="2308226" cy="701040"/>
          </a:xfrm>
          <a:prstGeom prst="rect">
            <a:avLst/>
          </a:prstGeom>
        </p:spPr>
      </p:pic>
    </p:spTree>
    <p:extLst>
      <p:ext uri="{BB962C8B-B14F-4D97-AF65-F5344CB8AC3E}">
        <p14:creationId xmlns:p14="http://schemas.microsoft.com/office/powerpoint/2010/main" val="13155022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0099CC"/>
              </a:buClr>
              <a:defRPr/>
            </a:lvl1pPr>
            <a:lvl2pPr>
              <a:buClr>
                <a:srgbClr val="0099CC"/>
              </a:buClr>
              <a:defRPr/>
            </a:lvl2pPr>
            <a:lvl3pPr>
              <a:buClr>
                <a:srgbClr val="0099CC"/>
              </a:buClr>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4" name="Picture 2"/>
          <p:cNvPicPr>
            <a:picLocks noChangeAspect="1" noChangeArrowheads="1"/>
          </p:cNvPicPr>
          <p:nvPr userDrawn="1"/>
        </p:nvPicPr>
        <p:blipFill>
          <a:blip r:embed="rId2" cstate="print"/>
          <a:srcRect l="3491" r="6290"/>
          <a:stretch>
            <a:fillRect/>
          </a:stretch>
        </p:blipFill>
        <p:spPr bwMode="auto">
          <a:xfrm>
            <a:off x="8179347" y="6309320"/>
            <a:ext cx="1526181" cy="434340"/>
          </a:xfrm>
          <a:prstGeom prst="rect">
            <a:avLst/>
          </a:prstGeom>
          <a:noFill/>
          <a:ln w="9525">
            <a:noFill/>
            <a:miter lim="800000"/>
            <a:headEnd/>
            <a:tailEnd/>
          </a:ln>
        </p:spPr>
      </p:pic>
      <p:sp>
        <p:nvSpPr>
          <p:cNvPr id="5" name="Rektangel 4"/>
          <p:cNvSpPr/>
          <p:nvPr userDrawn="1"/>
        </p:nvSpPr>
        <p:spPr>
          <a:xfrm>
            <a:off x="7109286" y="5840040"/>
            <a:ext cx="2796714" cy="1017960"/>
          </a:xfrm>
          <a:prstGeom prst="rect">
            <a:avLst/>
          </a:prstGeom>
          <a:solidFill>
            <a:srgbClr val="FFFFFF"/>
          </a:solidFill>
        </p:spPr>
        <p:txBody>
          <a:bodyPr rtlCol="0" anchor="ctr">
            <a:spAutoFit/>
          </a:bodyPr>
          <a:lstStyle/>
          <a:p>
            <a:pPr algn="ctr"/>
            <a:endParaRPr lang="en-US" sz="2000" dirty="0" smtClean="0">
              <a:solidFill>
                <a:prstClr val="black"/>
              </a:solidFill>
              <a:latin typeface="Trebuchet MS" pitchFamily="34" charset="0"/>
            </a:endParaRPr>
          </a:p>
        </p:txBody>
      </p:sp>
    </p:spTree>
    <p:extLst>
      <p:ext uri="{BB962C8B-B14F-4D97-AF65-F5344CB8AC3E}">
        <p14:creationId xmlns:p14="http://schemas.microsoft.com/office/powerpoint/2010/main" val="322917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2760" y="1598935"/>
            <a:ext cx="6480720" cy="1470025"/>
          </a:xfrm>
        </p:spPr>
        <p:txBody>
          <a:bodyPr anchor="b">
            <a:normAutofit/>
          </a:bodyPr>
          <a:lstStyle>
            <a:lvl1pPr algn="l">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2792760" y="3068960"/>
            <a:ext cx="6480720"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8" name="Picture 2"/>
          <p:cNvPicPr>
            <a:picLocks noChangeAspect="1" noChangeArrowheads="1"/>
          </p:cNvPicPr>
          <p:nvPr userDrawn="1"/>
        </p:nvPicPr>
        <p:blipFill>
          <a:blip r:embed="rId2" cstate="print"/>
          <a:srcRect/>
          <a:stretch>
            <a:fillRect/>
          </a:stretch>
        </p:blipFill>
        <p:spPr bwMode="auto">
          <a:xfrm>
            <a:off x="704528" y="1844824"/>
            <a:ext cx="1656184" cy="2025842"/>
          </a:xfrm>
          <a:prstGeom prst="rect">
            <a:avLst/>
          </a:prstGeom>
          <a:noFill/>
          <a:ln w="9525">
            <a:noFill/>
            <a:miter lim="800000"/>
            <a:headEnd/>
            <a:tailEnd/>
          </a:ln>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9CC"/>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3111274362"/>
      </p:ext>
    </p:extLst>
  </p:cSld>
  <p:clrMapOvr>
    <a:masterClrMapping/>
  </p:clrMapOvr>
  <p:extLst>
    <p:ext uri="{DCECCB84-F9BA-43D5-87BE-67443E8EF086}">
      <p15:sldGuideLst xmlns:p15="http://schemas.microsoft.com/office/powerpoint/2012/main">
        <p15:guide id="1" orient="horz" pos="4178">
          <p15:clr>
            <a:srgbClr val="FBAE40"/>
          </p15:clr>
        </p15:guide>
        <p15:guide id="2" pos="5229">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17910785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6311900" y="6407150"/>
            <a:ext cx="1847850" cy="248933"/>
          </a:xfrm>
          <a:prstGeom prst="rect">
            <a:avLst/>
          </a:prstGeom>
        </p:spPr>
      </p:pic>
    </p:spTree>
    <p:extLst>
      <p:ext uri="{BB962C8B-B14F-4D97-AF65-F5344CB8AC3E}">
        <p14:creationId xmlns:p14="http://schemas.microsoft.com/office/powerpoint/2010/main" val="3920363437"/>
      </p:ext>
    </p:extLst>
  </p:cSld>
  <p:clrMapOvr>
    <a:masterClrMapping/>
  </p:clrMapOvr>
  <p:extLst>
    <p:ext uri="{DCECCB84-F9BA-43D5-87BE-67443E8EF086}">
      <p15:sldGuideLst xmlns:p15="http://schemas.microsoft.com/office/powerpoint/2012/main">
        <p15:guide id="1" orient="horz" pos="4178">
          <p15:clr>
            <a:srgbClr val="FBAE40"/>
          </p15:clr>
        </p15:guide>
        <p15:guide id="2" pos="520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0099CD"/>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3605152840"/>
      </p:ext>
    </p:extLst>
  </p:cSld>
  <p:clrMapOvr>
    <a:masterClrMapping/>
  </p:clrMapOvr>
  <p:extLst>
    <p:ext uri="{DCECCB84-F9BA-43D5-87BE-67443E8EF086}">
      <p15:sldGuideLst xmlns:p15="http://schemas.microsoft.com/office/powerpoint/2012/main">
        <p15:guide id="1" orient="horz" pos="4178">
          <p15:clr>
            <a:srgbClr val="FBAE40"/>
          </p15:clr>
        </p15:guide>
        <p15:guide id="2" pos="520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16696" y="1598935"/>
            <a:ext cx="7056784" cy="1470025"/>
          </a:xfrm>
        </p:spPr>
        <p:txBody>
          <a:bodyPr anchor="b">
            <a:normAutofit/>
          </a:bodyPr>
          <a:lstStyle>
            <a:lvl1pPr algn="l">
              <a:defRPr sz="4000"/>
            </a:lvl1pPr>
          </a:lstStyle>
          <a:p>
            <a:r>
              <a:rPr lang="en-US" dirty="0" smtClean="0"/>
              <a:t>Click to edit Master title style</a:t>
            </a:r>
            <a:endParaRPr lang="en-GB" dirty="0"/>
          </a:p>
        </p:txBody>
      </p:sp>
      <p:sp>
        <p:nvSpPr>
          <p:cNvPr id="3" name="Subtitle 2"/>
          <p:cNvSpPr>
            <a:spLocks noGrp="1"/>
          </p:cNvSpPr>
          <p:nvPr>
            <p:ph type="subTitle" idx="1"/>
          </p:nvPr>
        </p:nvSpPr>
        <p:spPr>
          <a:xfrm>
            <a:off x="2216696" y="3068960"/>
            <a:ext cx="7056784" cy="1080120"/>
          </a:xfrm>
        </p:spPr>
        <p:txBody>
          <a:bodyPr>
            <a:normAutofit/>
          </a:bodyPr>
          <a:lstStyle>
            <a:lvl1pPr marL="0" indent="0" algn="l">
              <a:buNone/>
              <a:defRPr sz="28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8" name="Picture 2"/>
          <p:cNvPicPr>
            <a:picLocks noChangeAspect="1" noChangeArrowheads="1"/>
          </p:cNvPicPr>
          <p:nvPr userDrawn="1"/>
        </p:nvPicPr>
        <p:blipFill>
          <a:blip r:embed="rId2" cstate="print"/>
          <a:srcRect l="65575" t="938"/>
          <a:stretch>
            <a:fillRect/>
          </a:stretch>
        </p:blipFill>
        <p:spPr bwMode="auto">
          <a:xfrm>
            <a:off x="0" y="0"/>
            <a:ext cx="1784648" cy="6281936"/>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Rubrik 1"/>
          <p:cNvSpPr>
            <a:spLocks noGrp="1"/>
          </p:cNvSpPr>
          <p:nvPr>
            <p:ph type="title"/>
          </p:nvPr>
        </p:nvSpPr>
        <p:spPr>
          <a:xfrm>
            <a:off x="562103" y="1268760"/>
            <a:ext cx="8759168" cy="1944216"/>
          </a:xfrm>
        </p:spPr>
        <p:txBody>
          <a:bodyPr>
            <a:normAutofit/>
          </a:bodyPr>
          <a:lstStyle>
            <a:lvl1pPr algn="l">
              <a:defRPr sz="4000">
                <a:solidFill>
                  <a:srgbClr val="0099CC"/>
                </a:solidFill>
                <a:latin typeface="Trebuchet MS" pitchFamily="34" charset="0"/>
              </a:defRPr>
            </a:lvl1pPr>
          </a:lstStyle>
          <a:p>
            <a:r>
              <a:rPr lang="en-GB" noProof="0" dirty="0" smtClean="0"/>
              <a:t>Click to edit Master title style</a:t>
            </a:r>
            <a:endParaRPr lang="en-GB" noProof="0"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25251972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0099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0099CC"/>
              </a:buClr>
              <a:defRPr/>
            </a:lvl1pPr>
            <a:lvl2pPr>
              <a:buClr>
                <a:srgbClr val="0099CC"/>
              </a:buClr>
              <a:defRPr/>
            </a:lvl2pPr>
            <a:lvl3pPr>
              <a:buClr>
                <a:srgbClr val="0099CC"/>
              </a:buClr>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7" name="Picture 6" descr="td-wo.png"/>
          <p:cNvPicPr>
            <a:picLocks noChangeAspect="1"/>
          </p:cNvPicPr>
          <p:nvPr userDrawn="1"/>
        </p:nvPicPr>
        <p:blipFill>
          <a:blip r:embed="rId2"/>
          <a:stretch>
            <a:fillRect/>
          </a:stretch>
        </p:blipFill>
        <p:spPr>
          <a:xfrm>
            <a:off x="7597774" y="6156960"/>
            <a:ext cx="2308226" cy="701040"/>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Clr>
                <a:srgbClr val="0099CC"/>
              </a:buClr>
              <a:defRPr/>
            </a:lvl1pPr>
            <a:lvl2pPr>
              <a:buClr>
                <a:srgbClr val="0099CC"/>
              </a:buClr>
              <a:defRPr/>
            </a:lvl2pPr>
            <a:lvl3pPr>
              <a:buClr>
                <a:srgbClr val="0099CC"/>
              </a:buClr>
              <a:defRPr/>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4" name="Picture 2"/>
          <p:cNvPicPr>
            <a:picLocks noChangeAspect="1" noChangeArrowheads="1"/>
          </p:cNvPicPr>
          <p:nvPr userDrawn="1"/>
        </p:nvPicPr>
        <p:blipFill>
          <a:blip r:embed="rId2" cstate="print"/>
          <a:srcRect l="3491" r="6290"/>
          <a:stretch>
            <a:fillRect/>
          </a:stretch>
        </p:blipFill>
        <p:spPr bwMode="auto">
          <a:xfrm>
            <a:off x="8179347" y="6309320"/>
            <a:ext cx="1526181" cy="43434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9CC"/>
                </a:solidFill>
              </a:defRPr>
            </a:lvl1pPr>
          </a:lstStyle>
          <a:p>
            <a:r>
              <a:rPr lang="en-US" dirty="0" smtClean="0"/>
              <a:t>Click to edit Master title style</a:t>
            </a:r>
            <a:endParaRPr lang="en-GB" dirty="0"/>
          </a:p>
        </p:txBody>
      </p:sp>
    </p:spTree>
  </p:cSld>
  <p:clrMapOvr>
    <a:masterClrMapping/>
  </p:clrMapOvr>
  <p:extLst>
    <p:ext uri="{DCECCB84-F9BA-43D5-87BE-67443E8EF086}">
      <p15:sldGuideLst xmlns:p15="http://schemas.microsoft.com/office/powerpoint/2012/main">
        <p15:guide id="1" orient="horz" pos="4178" userDrawn="1">
          <p15:clr>
            <a:srgbClr val="FBAE40"/>
          </p15:clr>
        </p15:guide>
        <p15:guide id="2" pos="52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2.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3.v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1.emf"/><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oleObject" Target="../embeddings/oleObject3.bin"/><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14"/>
            </p:custDataLst>
            <p:extLst>
              <p:ext uri="{D42A27DB-BD31-4B8C-83A1-F6EECF244321}">
                <p14:modId xmlns:p14="http://schemas.microsoft.com/office/powerpoint/2010/main" val="8104869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6909" name="think-cell Slide" r:id="rId15" imgW="6350000" imgH="6350000" progId="">
                  <p:embed/>
                </p:oleObj>
              </mc:Choice>
              <mc:Fallback>
                <p:oleObj name="think-cell Slide" r:id="rId15" imgW="6350000" imgH="6350000" progId="">
                  <p:embed/>
                  <p:pic>
                    <p:nvPicPr>
                      <p:cNvPr id="0" name="Picture 69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cSld>
  <p:clrMap bg1="lt1" tx1="dk1" bg2="lt2" tx2="dk2" accent1="accent1" accent2="accent2" accent3="accent3" accent4="accent4" accent5="accent5" accent6="accent6" hlink="hlink" folHlink="folHlink"/>
  <p:sldLayoutIdLst>
    <p:sldLayoutId id="2147483684" r:id="rId1"/>
    <p:sldLayoutId id="2147483695" r:id="rId2"/>
    <p:sldLayoutId id="2147483710" r:id="rId3"/>
    <p:sldLayoutId id="2147483711" r:id="rId4"/>
    <p:sldLayoutId id="2147483662" r:id="rId5"/>
    <p:sldLayoutId id="2147483714" r:id="rId6"/>
    <p:sldLayoutId id="2147483685" r:id="rId7"/>
    <p:sldLayoutId id="2147483689" r:id="rId8"/>
    <p:sldLayoutId id="2147483713" r:id="rId9"/>
    <p:sldLayoutId id="2147483712" r:id="rId10"/>
    <p:sldLayoutId id="2147483690" r:id="rId11"/>
  </p:sldLayoutIdLst>
  <p:timing>
    <p:tnLst>
      <p:par>
        <p:cTn id="1" dur="indefinite" restart="never" nodeType="tmRoot"/>
      </p:par>
    </p:tnLst>
  </p:timing>
  <p:txStyles>
    <p:titleStyle>
      <a:lvl1pPr algn="l" defTabSz="914400" rtl="0" eaLnBrk="1" latinLnBrk="0" hangingPunct="1">
        <a:spcBef>
          <a:spcPct val="0"/>
        </a:spcBef>
        <a:buNone/>
        <a:defRPr sz="2800" b="1" kern="1200">
          <a:solidFill>
            <a:srgbClr val="0099CC"/>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4916" name="think-cell Slide" r:id="rId15" imgW="6350000" imgH="6350000" progId="">
                  <p:embed/>
                </p:oleObj>
              </mc:Choice>
              <mc:Fallback>
                <p:oleObj name="think-cell Slide" r:id="rId15" imgW="6350000" imgH="6350000" progId="">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949036581"/>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iming>
    <p:tnLst>
      <p:par>
        <p:cTn id="1" dur="indefinite" restart="never" nodeType="tmRoot"/>
      </p:par>
    </p:tnLst>
  </p:timing>
  <p:txStyles>
    <p:titleStyle>
      <a:lvl1pPr algn="l" defTabSz="914400" rtl="0" eaLnBrk="1" latinLnBrk="0" hangingPunct="1">
        <a:spcBef>
          <a:spcPct val="0"/>
        </a:spcBef>
        <a:buNone/>
        <a:defRPr sz="2800" b="1" kern="1200">
          <a:solidFill>
            <a:srgbClr val="0099CC"/>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5938" name="think-cell Slide" r:id="rId15" imgW="6350000" imgH="6350000" progId="">
                  <p:embed/>
                </p:oleObj>
              </mc:Choice>
              <mc:Fallback>
                <p:oleObj name="think-cell Slide" r:id="rId15" imgW="6350000" imgH="6350000" progId="">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98952750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914400" rtl="0" eaLnBrk="1" latinLnBrk="0" hangingPunct="1">
        <a:spcBef>
          <a:spcPct val="0"/>
        </a:spcBef>
        <a:buNone/>
        <a:defRPr sz="2800" b="1" kern="1200">
          <a:solidFill>
            <a:srgbClr val="0099CC"/>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rgbClr val="0099CC"/>
        </a:buClr>
        <a:buFont typeface="Arial" pitchFamily="34" charset="0"/>
        <a:buChar char="–"/>
        <a:defRPr sz="20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png"/><Relationship Id="rId18" Type="http://schemas.openxmlformats.org/officeDocument/2006/relationships/image" Target="../media/image6.jpeg"/><Relationship Id="rId26" Type="http://schemas.openxmlformats.org/officeDocument/2006/relationships/image" Target="../media/image48.jpeg"/><Relationship Id="rId3" Type="http://schemas.openxmlformats.org/officeDocument/2006/relationships/image" Target="../media/image26.png"/><Relationship Id="rId21" Type="http://schemas.openxmlformats.org/officeDocument/2006/relationships/image" Target="../media/image43.png"/><Relationship Id="rId7" Type="http://schemas.openxmlformats.org/officeDocument/2006/relationships/image" Target="../media/image30.jpeg"/><Relationship Id="rId12" Type="http://schemas.openxmlformats.org/officeDocument/2006/relationships/image" Target="../media/image35.png"/><Relationship Id="rId17" Type="http://schemas.openxmlformats.org/officeDocument/2006/relationships/image" Target="../media/image40.png"/><Relationship Id="rId25" Type="http://schemas.openxmlformats.org/officeDocument/2006/relationships/image" Target="../media/image47.png"/><Relationship Id="rId2" Type="http://schemas.openxmlformats.org/officeDocument/2006/relationships/notesSlide" Target="../notesSlides/notesSlide4.xml"/><Relationship Id="rId16" Type="http://schemas.openxmlformats.org/officeDocument/2006/relationships/image" Target="../media/image39.png"/><Relationship Id="rId20" Type="http://schemas.openxmlformats.org/officeDocument/2006/relationships/image" Target="../media/image42.png"/><Relationship Id="rId1" Type="http://schemas.openxmlformats.org/officeDocument/2006/relationships/slideLayout" Target="../slideLayouts/slideLayout19.xml"/><Relationship Id="rId6" Type="http://schemas.openxmlformats.org/officeDocument/2006/relationships/image" Target="../media/image29.png"/><Relationship Id="rId11" Type="http://schemas.openxmlformats.org/officeDocument/2006/relationships/image" Target="../media/image34.png"/><Relationship Id="rId24" Type="http://schemas.openxmlformats.org/officeDocument/2006/relationships/image" Target="../media/image46.png"/><Relationship Id="rId5" Type="http://schemas.openxmlformats.org/officeDocument/2006/relationships/image" Target="../media/image28.png"/><Relationship Id="rId15" Type="http://schemas.openxmlformats.org/officeDocument/2006/relationships/image" Target="../media/image38.png"/><Relationship Id="rId23" Type="http://schemas.openxmlformats.org/officeDocument/2006/relationships/image" Target="../media/image45.png"/><Relationship Id="rId10" Type="http://schemas.openxmlformats.org/officeDocument/2006/relationships/image" Target="../media/image33.png"/><Relationship Id="rId19" Type="http://schemas.openxmlformats.org/officeDocument/2006/relationships/image" Target="../media/image41.png"/><Relationship Id="rId4" Type="http://schemas.openxmlformats.org/officeDocument/2006/relationships/image" Target="../media/image27.png"/><Relationship Id="rId9" Type="http://schemas.openxmlformats.org/officeDocument/2006/relationships/image" Target="../media/image32.png"/><Relationship Id="rId14" Type="http://schemas.openxmlformats.org/officeDocument/2006/relationships/image" Target="../media/image37.png"/><Relationship Id="rId22" Type="http://schemas.openxmlformats.org/officeDocument/2006/relationships/image" Target="../media/image44.png"/><Relationship Id="rId27" Type="http://schemas.openxmlformats.org/officeDocument/2006/relationships/image" Target="../media/image49.jpeg"/></Relationships>
</file>

<file path=ppt/slides/_rels/slide11.xml.rels><?xml version="1.0" encoding="UTF-8" standalone="yes"?>
<Relationships xmlns="http://schemas.openxmlformats.org/package/2006/relationships"><Relationship Id="rId3" Type="http://schemas.openxmlformats.org/officeDocument/2006/relationships/hyperlink" Target="mailto:Matthias.Stadelmeyer@Tradedoubler.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tradedoubler.com/"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http://www.tradedoubler.com/"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4.jpeg"/><Relationship Id="rId5" Type="http://schemas.openxmlformats.org/officeDocument/2006/relationships/image" Target="../media/image13.png"/><Relationship Id="rId10" Type="http://schemas.openxmlformats.org/officeDocument/2006/relationships/image" Target="../media/image6.jpeg"/><Relationship Id="rId4" Type="http://schemas.openxmlformats.org/officeDocument/2006/relationships/image" Target="../media/image12.jpe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6.jpeg"/><Relationship Id="rId5" Type="http://schemas.openxmlformats.org/officeDocument/2006/relationships/image" Target="../media/image17.pn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19.xml"/><Relationship Id="rId6" Type="http://schemas.openxmlformats.org/officeDocument/2006/relationships/image" Target="../media/image22.png"/><Relationship Id="rId5" Type="http://schemas.openxmlformats.org/officeDocument/2006/relationships/image" Target="../media/image21.jpeg"/><Relationship Id="rId4" Type="http://schemas.openxmlformats.org/officeDocument/2006/relationships/image" Target="../media/image20.pn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9301" y="1728113"/>
            <a:ext cx="7220900" cy="907941"/>
          </a:xfrm>
          <a:prstGeom prst="rect">
            <a:avLst/>
          </a:prstGeom>
          <a:noFill/>
        </p:spPr>
        <p:txBody>
          <a:bodyPr wrap="square" rtlCol="0">
            <a:spAutoFit/>
          </a:bodyPr>
          <a:lstStyle/>
          <a:p>
            <a:pPr algn="r"/>
            <a:r>
              <a:rPr lang="en-US" sz="5300" b="1" dirty="0" smtClean="0">
                <a:latin typeface="Trebuchet MS" pitchFamily="34" charset="0"/>
              </a:rPr>
              <a:t>Trade</a:t>
            </a:r>
            <a:r>
              <a:rPr lang="en-US" sz="5300" b="1" dirty="0" smtClean="0">
                <a:solidFill>
                  <a:prstClr val="white"/>
                </a:solidFill>
                <a:latin typeface="Trebuchet MS" pitchFamily="34" charset="0"/>
              </a:rPr>
              <a:t>doubler</a:t>
            </a:r>
          </a:p>
        </p:txBody>
      </p:sp>
      <p:sp>
        <p:nvSpPr>
          <p:cNvPr id="4" name="TextBox 3"/>
          <p:cNvSpPr txBox="1"/>
          <p:nvPr/>
        </p:nvSpPr>
        <p:spPr>
          <a:xfrm>
            <a:off x="3415001" y="2636054"/>
            <a:ext cx="6045200" cy="1015663"/>
          </a:xfrm>
          <a:prstGeom prst="rect">
            <a:avLst/>
          </a:prstGeom>
          <a:noFill/>
        </p:spPr>
        <p:txBody>
          <a:bodyPr wrap="square" rtlCol="0">
            <a:spAutoFit/>
          </a:bodyPr>
          <a:lstStyle/>
          <a:p>
            <a:pPr algn="r"/>
            <a:r>
              <a:rPr lang="en-US" sz="3600" dirty="0" smtClean="0">
                <a:latin typeface="Trebuchet MS" pitchFamily="34" charset="0"/>
              </a:rPr>
              <a:t>Introduction</a:t>
            </a:r>
          </a:p>
          <a:p>
            <a:pPr algn="r"/>
            <a:r>
              <a:rPr lang="en-US" sz="2400" dirty="0" smtClean="0">
                <a:solidFill>
                  <a:prstClr val="white"/>
                </a:solidFill>
                <a:latin typeface="Trebuchet MS" pitchFamily="34" charset="0"/>
              </a:rPr>
              <a:t>March 2015</a:t>
            </a:r>
          </a:p>
        </p:txBody>
      </p:sp>
      <p:pic>
        <p:nvPicPr>
          <p:cNvPr id="5" name="Picture 4" descr="TD-FC.png"/>
          <p:cNvPicPr>
            <a:picLocks noChangeAspect="1"/>
          </p:cNvPicPr>
          <p:nvPr/>
        </p:nvPicPr>
        <p:blipFill>
          <a:blip r:embed="rId2"/>
          <a:stretch>
            <a:fillRect/>
          </a:stretch>
        </p:blipFill>
        <p:spPr>
          <a:xfrm>
            <a:off x="508000" y="2836357"/>
            <a:ext cx="3854450" cy="3600310"/>
          </a:xfrm>
          <a:prstGeom prst="rect">
            <a:avLst/>
          </a:prstGeom>
        </p:spPr>
      </p:pic>
    </p:spTree>
    <p:extLst>
      <p:ext uri="{BB962C8B-B14F-4D97-AF65-F5344CB8AC3E}">
        <p14:creationId xmlns:p14="http://schemas.microsoft.com/office/powerpoint/2010/main" val="537201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66062257"/>
              </p:ext>
            </p:extLst>
          </p:nvPr>
        </p:nvGraphicFramePr>
        <p:xfrm>
          <a:off x="497519" y="1661530"/>
          <a:ext cx="8875296" cy="3962768"/>
        </p:xfrm>
        <a:graphic>
          <a:graphicData uri="http://schemas.openxmlformats.org/drawingml/2006/table">
            <a:tbl>
              <a:tblPr firstRow="1" bandRow="1">
                <a:tableStyleId>{2D5ABB26-0587-4C30-8999-92F81FD0307C}</a:tableStyleId>
              </a:tblPr>
              <a:tblGrid>
                <a:gridCol w="1479216"/>
                <a:gridCol w="1479216"/>
                <a:gridCol w="1479216"/>
                <a:gridCol w="1479216"/>
                <a:gridCol w="1479216"/>
                <a:gridCol w="1479216"/>
              </a:tblGrid>
              <a:tr h="990692">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90692">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90692">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90692">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a:xfrm>
            <a:off x="495300" y="634678"/>
            <a:ext cx="8915400" cy="922114"/>
          </a:xfrm>
        </p:spPr>
        <p:txBody>
          <a:bodyPr>
            <a:noAutofit/>
          </a:bodyPr>
          <a:lstStyle/>
          <a:p>
            <a:r>
              <a:rPr lang="en-GB" sz="2800" dirty="0"/>
              <a:t>We partner over 2,000 </a:t>
            </a:r>
            <a:r>
              <a:rPr lang="en-GB" sz="2800" dirty="0" smtClean="0"/>
              <a:t>brands </a:t>
            </a:r>
            <a:r>
              <a:rPr lang="en-GB" sz="2800" dirty="0"/>
              <a:t>in all </a:t>
            </a:r>
            <a:r>
              <a:rPr lang="en-GB" sz="2800" dirty="0" smtClean="0"/>
              <a:t>major verticals </a:t>
            </a:r>
            <a:r>
              <a:rPr lang="en-GB" sz="2200" b="0" dirty="0" smtClean="0">
                <a:solidFill>
                  <a:srgbClr val="666666"/>
                </a:solidFill>
              </a:rPr>
              <a:t>We </a:t>
            </a:r>
            <a:r>
              <a:rPr lang="en-GB" sz="2200" b="0" dirty="0">
                <a:solidFill>
                  <a:srgbClr val="666666"/>
                </a:solidFill>
              </a:rPr>
              <a:t>have worked with </a:t>
            </a:r>
            <a:r>
              <a:rPr lang="en-GB" sz="2200" b="0" dirty="0" smtClean="0">
                <a:solidFill>
                  <a:srgbClr val="666666"/>
                </a:solidFill>
              </a:rPr>
              <a:t>many of our clients for </a:t>
            </a:r>
            <a:r>
              <a:rPr lang="en-GB" sz="2200" b="0" dirty="0">
                <a:solidFill>
                  <a:srgbClr val="666666"/>
                </a:solidFill>
              </a:rPr>
              <a:t>over 10 years</a:t>
            </a:r>
            <a:r>
              <a:rPr lang="en-GB" sz="2800" dirty="0"/>
              <a:t/>
            </a:r>
            <a:br>
              <a:rPr lang="en-GB" sz="2800" dirty="0"/>
            </a:br>
            <a:endParaRPr lang="en-GB" sz="2800" dirty="0"/>
          </a:p>
        </p:txBody>
      </p:sp>
      <p:pic>
        <p:nvPicPr>
          <p:cNvPr id="27"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2427" y="1992313"/>
            <a:ext cx="412859" cy="36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7459" y="3951791"/>
            <a:ext cx="1121304"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2898" y="3065330"/>
            <a:ext cx="124169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25"/>
          <p:cNvPicPr>
            <a:picLocks noChangeAspect="1" noChangeArrowheads="1"/>
          </p:cNvPicPr>
          <p:nvPr/>
        </p:nvPicPr>
        <p:blipFill>
          <a:blip r:embed="rId6" cstate="print">
            <a:extLst>
              <a:ext uri="{28A0092B-C50C-407E-A947-70E740481C1C}">
                <a14:useLocalDpi xmlns:a14="http://schemas.microsoft.com/office/drawing/2010/main" val="0"/>
              </a:ext>
            </a:extLst>
          </a:blip>
          <a:srcRect l="11005" t="31985" r="11726" b="24530"/>
          <a:stretch>
            <a:fillRect/>
          </a:stretch>
        </p:blipFill>
        <p:spPr bwMode="auto">
          <a:xfrm>
            <a:off x="6497551" y="5053843"/>
            <a:ext cx="1346373" cy="246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2" descr="Z:\D_Marketing\Artwork\Broschüre 2009\Logos.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gray">
          <a:xfrm>
            <a:off x="2241602" y="3027891"/>
            <a:ext cx="993602" cy="402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63921"/>
          <a:stretch/>
        </p:blipFill>
        <p:spPr bwMode="auto">
          <a:xfrm>
            <a:off x="1025389" y="4991437"/>
            <a:ext cx="455528" cy="407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54800" y="3062682"/>
            <a:ext cx="10318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37525" y="2029271"/>
            <a:ext cx="1031875"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83183" y="5003377"/>
            <a:ext cx="1225609" cy="39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2"/>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t="28866" b="35567"/>
          <a:stretch/>
        </p:blipFill>
        <p:spPr bwMode="auto">
          <a:xfrm>
            <a:off x="577143" y="4035418"/>
            <a:ext cx="1352020" cy="295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42478" y="4006946"/>
            <a:ext cx="385287" cy="366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139506" y="1761892"/>
            <a:ext cx="1178460" cy="814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9"/>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137525" y="3154664"/>
            <a:ext cx="1024916" cy="22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1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621163" y="3069593"/>
            <a:ext cx="1203934" cy="338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4"/>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497874" y="4963090"/>
            <a:ext cx="455140" cy="413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4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
        <p:nvSpPr>
          <p:cNvPr id="5" name="AutoShape 6" descr="Image result for expedia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36904" name="Picture 8" descr="http://www.downtownhollywoodhotel.com/images/logos/expedia_logo.svg.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544871" y="1960565"/>
            <a:ext cx="1417744" cy="396969"/>
          </a:xfrm>
          <a:prstGeom prst="rect">
            <a:avLst/>
          </a:prstGeom>
          <a:noFill/>
          <a:extLst>
            <a:ext uri="{909E8E84-426E-40DD-AFC4-6F175D3DCCD1}">
              <a14:hiddenFill xmlns:a14="http://schemas.microsoft.com/office/drawing/2010/main">
                <a:solidFill>
                  <a:srgbClr val="FFFFFF"/>
                </a:solidFill>
              </a14:hiddenFill>
            </a:ext>
          </a:extLst>
        </p:spPr>
      </p:pic>
      <p:pic>
        <p:nvPicPr>
          <p:cNvPr id="336900" name="Picture 4" descr="File:Disney Logo.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809304" y="4001761"/>
            <a:ext cx="853001" cy="458488"/>
          </a:xfrm>
          <a:prstGeom prst="rect">
            <a:avLst/>
          </a:prstGeom>
          <a:noFill/>
          <a:extLst>
            <a:ext uri="{909E8E84-426E-40DD-AFC4-6F175D3DCCD1}">
              <a14:hiddenFill xmlns:a14="http://schemas.microsoft.com/office/drawing/2010/main">
                <a:solidFill>
                  <a:srgbClr val="FFFFFF"/>
                </a:solidFill>
              </a14:hiddenFill>
            </a:ext>
          </a:extLst>
        </p:spPr>
      </p:pic>
      <p:pic>
        <p:nvPicPr>
          <p:cNvPr id="336901" name="Picture 5"/>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3594815" y="5053843"/>
            <a:ext cx="1262144" cy="232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6903" name="Picture 7" descr="http://img1.wikia.nocookie.net/__cb20130625171936/logopedia/images/3/3b/Accor_(logo).pn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5025777" y="1992312"/>
            <a:ext cx="1313743" cy="365221"/>
          </a:xfrm>
          <a:prstGeom prst="rect">
            <a:avLst/>
          </a:prstGeom>
          <a:noFill/>
          <a:extLst>
            <a:ext uri="{909E8E84-426E-40DD-AFC4-6F175D3DCCD1}">
              <a14:hiddenFill xmlns:a14="http://schemas.microsoft.com/office/drawing/2010/main">
                <a:solidFill>
                  <a:srgbClr val="FFFFFF"/>
                </a:solidFill>
              </a14:hiddenFill>
            </a:ext>
          </a:extLst>
        </p:spPr>
      </p:pic>
      <p:pic>
        <p:nvPicPr>
          <p:cNvPr id="336905" name="Picture 9" descr="http://img2.wikia.nocookie.net/__cb20140109165021/logopedia/images/6/6e/British_Airways_logo.png"/>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039208" y="3113534"/>
            <a:ext cx="1365511" cy="214434"/>
          </a:xfrm>
          <a:prstGeom prst="rect">
            <a:avLst/>
          </a:prstGeom>
          <a:noFill/>
          <a:extLst>
            <a:ext uri="{909E8E84-426E-40DD-AFC4-6F175D3DCCD1}">
              <a14:hiddenFill xmlns:a14="http://schemas.microsoft.com/office/drawing/2010/main">
                <a:solidFill>
                  <a:srgbClr val="FFFFFF"/>
                </a:solidFill>
              </a14:hiddenFill>
            </a:ext>
          </a:extLst>
        </p:spPr>
      </p:pic>
      <p:pic>
        <p:nvPicPr>
          <p:cNvPr id="336906" name="Picture 10"/>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5297350" y="3866385"/>
            <a:ext cx="792898" cy="6330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6907" name="Picture 1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587459" y="1994467"/>
            <a:ext cx="1154930" cy="3550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6909" name="Picture 13" descr="http://www.silverrailtech.com/sites/default/files/ebookers%20logo.jp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7997636" y="4082442"/>
            <a:ext cx="1260089" cy="226598"/>
          </a:xfrm>
          <a:prstGeom prst="rect">
            <a:avLst/>
          </a:prstGeom>
          <a:noFill/>
          <a:extLst>
            <a:ext uri="{909E8E84-426E-40DD-AFC4-6F175D3DCCD1}">
              <a14:hiddenFill xmlns:a14="http://schemas.microsoft.com/office/drawing/2010/main">
                <a:solidFill>
                  <a:srgbClr val="FFFFFF"/>
                </a:solidFill>
              </a14:hiddenFill>
            </a:ext>
          </a:extLst>
        </p:spPr>
      </p:pic>
      <p:pic>
        <p:nvPicPr>
          <p:cNvPr id="336911" name="Picture 15" descr="http://www.financialdirector.co.uk/IMG/950/260950/tesco-logo1a.jpg"/>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8038867" y="4992226"/>
            <a:ext cx="1212782" cy="326192"/>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915617"/>
            <a:ext cx="2934920" cy="369332"/>
          </a:xfrm>
          <a:prstGeom prst="rect">
            <a:avLst/>
          </a:prstGeom>
          <a:solidFill>
            <a:srgbClr val="009EE0"/>
          </a:solidFill>
        </p:spPr>
        <p:txBody>
          <a:bodyPr wrap="square" rtlCol="0">
            <a:spAutoFit/>
          </a:bodyPr>
          <a:lstStyle/>
          <a:p>
            <a:r>
              <a:rPr lang="en-GB" dirty="0" smtClean="0">
                <a:solidFill>
                  <a:schemeClr val="bg1"/>
                </a:solidFill>
                <a:latin typeface="Trebuchet MS" pitchFamily="34" charset="0"/>
              </a:rPr>
              <a:t>Alternative 1</a:t>
            </a:r>
          </a:p>
        </p:txBody>
      </p:sp>
    </p:spTree>
    <p:extLst>
      <p:ext uri="{BB962C8B-B14F-4D97-AF65-F5344CB8AC3E}">
        <p14:creationId xmlns:p14="http://schemas.microsoft.com/office/powerpoint/2010/main" val="2266321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337" y="2472723"/>
            <a:ext cx="8915400" cy="1143000"/>
          </a:xfrm>
        </p:spPr>
        <p:txBody>
          <a:bodyPr>
            <a:normAutofit/>
          </a:bodyPr>
          <a:lstStyle/>
          <a:p>
            <a:r>
              <a:rPr lang="en-GB" sz="3600" dirty="0" smtClean="0">
                <a:solidFill>
                  <a:schemeClr val="bg1"/>
                </a:solidFill>
              </a:rPr>
              <a:t>Questions &amp; Answers</a:t>
            </a:r>
            <a:endParaRPr lang="en-GB" sz="2800" dirty="0">
              <a:solidFill>
                <a:schemeClr val="bg1"/>
              </a:solidFill>
            </a:endParaRPr>
          </a:p>
        </p:txBody>
      </p:sp>
      <p:sp>
        <p:nvSpPr>
          <p:cNvPr id="5" name="Title 1"/>
          <p:cNvSpPr txBox="1">
            <a:spLocks/>
          </p:cNvSpPr>
          <p:nvPr/>
        </p:nvSpPr>
        <p:spPr>
          <a:xfrm>
            <a:off x="1042332" y="3984417"/>
            <a:ext cx="5295715" cy="1263857"/>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b="1" kern="1200">
                <a:solidFill>
                  <a:srgbClr val="0099CC"/>
                </a:solidFill>
                <a:latin typeface="Trebuchet MS" pitchFamily="34" charset="0"/>
                <a:ea typeface="+mj-ea"/>
                <a:cs typeface="+mj-cs"/>
              </a:defRPr>
            </a:lvl1pPr>
          </a:lstStyle>
          <a:p>
            <a:endParaRPr lang="en-GB" sz="1600" b="0" dirty="0" smtClean="0">
              <a:solidFill>
                <a:schemeClr val="bg1"/>
              </a:solidFill>
              <a:hlinkClick r:id="rId3"/>
            </a:endParaRPr>
          </a:p>
        </p:txBody>
      </p:sp>
    </p:spTree>
    <p:extLst>
      <p:ext uri="{BB962C8B-B14F-4D97-AF65-F5344CB8AC3E}">
        <p14:creationId xmlns:p14="http://schemas.microsoft.com/office/powerpoint/2010/main" val="3544060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About Tradedoubler </a:t>
            </a:r>
            <a:endParaRPr lang="en-GB" dirty="0"/>
          </a:p>
        </p:txBody>
      </p:sp>
      <p:sp>
        <p:nvSpPr>
          <p:cNvPr id="5" name="Content Placeholder 4"/>
          <p:cNvSpPr>
            <a:spLocks noGrp="1"/>
          </p:cNvSpPr>
          <p:nvPr>
            <p:ph idx="1"/>
          </p:nvPr>
        </p:nvSpPr>
        <p:spPr/>
        <p:txBody>
          <a:bodyPr>
            <a:normAutofit lnSpcReduction="10000"/>
          </a:bodyPr>
          <a:lstStyle/>
          <a:p>
            <a:r>
              <a:rPr lang="en-GB" sz="1800" dirty="0" smtClean="0"/>
              <a:t>Tradedoubler </a:t>
            </a:r>
            <a:r>
              <a:rPr lang="en-GB" sz="1800" dirty="0"/>
              <a:t>is an international leader in performance-based digital marketing and technology. Founded in Sweden in 1999, Tradedoubler pioneered affiliate marketing in Europe and remains the most successful pan-European performance marketing company, combining strategic international insight with detailed in-country expertise. It helps 2,000 advertisers achieve their business goals through its high quality network of </a:t>
            </a:r>
            <a:r>
              <a:rPr lang="en-GB" sz="1800" dirty="0" smtClean="0"/>
              <a:t>over 180,000 </a:t>
            </a:r>
            <a:r>
              <a:rPr lang="en-GB" sz="1800" dirty="0"/>
              <a:t>publishers and was the first to offer an integrated e- and m-commerce offering to help advertisers extend their online programmes to users on mobile devices. </a:t>
            </a:r>
            <a:r>
              <a:rPr lang="en-GB" sz="1800" dirty="0" smtClean="0"/>
              <a:t/>
            </a:r>
            <a:br>
              <a:rPr lang="en-GB" sz="1800" dirty="0" smtClean="0"/>
            </a:br>
            <a:endParaRPr lang="en-GB" sz="1800" dirty="0" smtClean="0"/>
          </a:p>
          <a:p>
            <a:r>
              <a:rPr lang="en-GB" sz="1800" dirty="0" smtClean="0"/>
              <a:t>Tradedoubler </a:t>
            </a:r>
            <a:r>
              <a:rPr lang="en-GB" sz="1800" dirty="0"/>
              <a:t>is committed to close collaboration with </a:t>
            </a:r>
            <a:r>
              <a:rPr lang="en-GB" sz="1800" dirty="0" smtClean="0"/>
              <a:t>all its customers, </a:t>
            </a:r>
            <a:r>
              <a:rPr lang="en-GB" sz="1800" dirty="0"/>
              <a:t>helping them to generate revenue and succeed on a national and international scale. Among </a:t>
            </a:r>
            <a:r>
              <a:rPr lang="en-GB" sz="1800" dirty="0" err="1"/>
              <a:t>Tradedoubler’s</a:t>
            </a:r>
            <a:r>
              <a:rPr lang="en-GB" sz="1800" dirty="0"/>
              <a:t> advertisers are Accor, Disneyland Paris, Microsoft Store, HP, Expedia Group and CDON. </a:t>
            </a:r>
            <a:r>
              <a:rPr lang="en-GB" sz="1800" dirty="0" smtClean="0"/>
              <a:t/>
            </a:r>
            <a:br>
              <a:rPr lang="en-GB" sz="1800" dirty="0" smtClean="0"/>
            </a:br>
            <a:endParaRPr lang="en-GB" sz="1800" dirty="0" smtClean="0"/>
          </a:p>
          <a:p>
            <a:r>
              <a:rPr lang="en-GB" sz="1800" dirty="0" smtClean="0"/>
              <a:t>The </a:t>
            </a:r>
            <a:r>
              <a:rPr lang="en-GB" sz="1800" dirty="0"/>
              <a:t>share is listed on Nasdaq OMX on the Stockholm Exchange. </a:t>
            </a:r>
            <a:r>
              <a:rPr lang="en-GB" sz="1800" dirty="0" smtClean="0"/>
              <a:t/>
            </a:r>
            <a:br>
              <a:rPr lang="en-GB" sz="1800" dirty="0" smtClean="0"/>
            </a:br>
            <a:r>
              <a:rPr lang="en-GB" sz="1800" dirty="0" smtClean="0"/>
              <a:t>More </a:t>
            </a:r>
            <a:r>
              <a:rPr lang="en-GB" sz="1800" dirty="0"/>
              <a:t>information can be found on </a:t>
            </a:r>
            <a:r>
              <a:rPr lang="en-GB" sz="1800" u="sng" dirty="0">
                <a:hlinkClick r:id="rId2"/>
              </a:rPr>
              <a:t>www.tradedoubler.com</a:t>
            </a:r>
            <a:endParaRPr lang="en-GB" sz="1800" dirty="0"/>
          </a:p>
          <a:p>
            <a:endParaRPr lang="en-GB" sz="1800" dirty="0"/>
          </a:p>
        </p:txBody>
      </p:sp>
    </p:spTree>
    <p:extLst>
      <p:ext uri="{BB962C8B-B14F-4D97-AF65-F5344CB8AC3E}">
        <p14:creationId xmlns:p14="http://schemas.microsoft.com/office/powerpoint/2010/main" val="50610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 </a:t>
            </a:r>
            <a:r>
              <a:rPr lang="en-GB" dirty="0" err="1" smtClean="0"/>
              <a:t>proposito</a:t>
            </a:r>
            <a:r>
              <a:rPr lang="en-GB" dirty="0" smtClean="0"/>
              <a:t> di </a:t>
            </a:r>
            <a:r>
              <a:rPr lang="en-GB" dirty="0" smtClean="0"/>
              <a:t>Tradedoubler </a:t>
            </a:r>
            <a:endParaRPr lang="en-GB" dirty="0"/>
          </a:p>
        </p:txBody>
      </p:sp>
      <p:sp>
        <p:nvSpPr>
          <p:cNvPr id="5" name="Content Placeholder 4"/>
          <p:cNvSpPr>
            <a:spLocks noGrp="1"/>
          </p:cNvSpPr>
          <p:nvPr>
            <p:ph idx="1"/>
          </p:nvPr>
        </p:nvSpPr>
        <p:spPr/>
        <p:txBody>
          <a:bodyPr>
            <a:normAutofit fontScale="92500"/>
          </a:bodyPr>
          <a:lstStyle/>
          <a:p>
            <a:r>
              <a:rPr lang="en-GB" sz="1800" dirty="0" smtClean="0"/>
              <a:t>Tradedoubler </a:t>
            </a:r>
            <a:r>
              <a:rPr lang="en-GB" sz="1800" dirty="0" smtClean="0"/>
              <a:t>e’ </a:t>
            </a:r>
            <a:r>
              <a:rPr lang="en-GB" sz="1800" dirty="0" err="1" smtClean="0"/>
              <a:t>un’azienda</a:t>
            </a:r>
            <a:r>
              <a:rPr lang="en-GB" sz="1800" dirty="0" smtClean="0"/>
              <a:t> </a:t>
            </a:r>
            <a:r>
              <a:rPr lang="en-GB" sz="1800" dirty="0" err="1" smtClean="0"/>
              <a:t>internazionale</a:t>
            </a:r>
            <a:r>
              <a:rPr lang="en-GB" sz="1800" dirty="0" smtClean="0"/>
              <a:t> leader </a:t>
            </a:r>
            <a:r>
              <a:rPr lang="en-GB" sz="1800" dirty="0" err="1" smtClean="0"/>
              <a:t>nel</a:t>
            </a:r>
            <a:r>
              <a:rPr lang="en-GB" sz="1800" dirty="0" smtClean="0"/>
              <a:t> digital marketing </a:t>
            </a:r>
            <a:r>
              <a:rPr lang="en-GB" sz="1800" dirty="0" err="1" smtClean="0"/>
              <a:t>basato</a:t>
            </a:r>
            <a:r>
              <a:rPr lang="en-GB" sz="1800" dirty="0" smtClean="0"/>
              <a:t> su performance e </a:t>
            </a:r>
            <a:r>
              <a:rPr lang="en-GB" sz="1800" dirty="0" err="1" smtClean="0"/>
              <a:t>nella</a:t>
            </a:r>
            <a:r>
              <a:rPr lang="en-GB" sz="1800" dirty="0" smtClean="0"/>
              <a:t> </a:t>
            </a:r>
            <a:r>
              <a:rPr lang="en-GB" sz="1800" dirty="0" err="1" smtClean="0"/>
              <a:t>tecnologia</a:t>
            </a:r>
            <a:r>
              <a:rPr lang="en-GB" sz="1800" dirty="0" smtClean="0"/>
              <a:t> a </a:t>
            </a:r>
            <a:r>
              <a:rPr lang="en-GB" sz="1800" dirty="0" err="1" smtClean="0"/>
              <a:t>supporto</a:t>
            </a:r>
            <a:r>
              <a:rPr lang="en-GB" sz="1800" dirty="0" smtClean="0"/>
              <a:t>.</a:t>
            </a:r>
          </a:p>
          <a:p>
            <a:r>
              <a:rPr lang="en-GB" sz="1800" dirty="0" err="1" smtClean="0"/>
              <a:t>Fondata</a:t>
            </a:r>
            <a:r>
              <a:rPr lang="en-GB" sz="1800" dirty="0" smtClean="0"/>
              <a:t> </a:t>
            </a:r>
            <a:r>
              <a:rPr lang="en-GB" sz="1800" dirty="0" err="1" smtClean="0"/>
              <a:t>nel</a:t>
            </a:r>
            <a:r>
              <a:rPr lang="en-GB" sz="1800" dirty="0" smtClean="0"/>
              <a:t> 1999 in </a:t>
            </a:r>
            <a:r>
              <a:rPr lang="en-GB" sz="1800" dirty="0" err="1" smtClean="0"/>
              <a:t>Svezia</a:t>
            </a:r>
            <a:r>
              <a:rPr lang="en-GB" sz="1800" dirty="0" smtClean="0"/>
              <a:t>, Tradedoubler e’ </a:t>
            </a:r>
            <a:r>
              <a:rPr lang="en-GB" sz="1800" dirty="0" err="1" smtClean="0"/>
              <a:t>stata</a:t>
            </a:r>
            <a:r>
              <a:rPr lang="en-GB" sz="1800" dirty="0" smtClean="0"/>
              <a:t> un </a:t>
            </a:r>
            <a:r>
              <a:rPr lang="en-GB" sz="1800" dirty="0" err="1" smtClean="0"/>
              <a:t>pioniere</a:t>
            </a:r>
            <a:r>
              <a:rPr lang="en-GB" sz="1800" dirty="0" smtClean="0"/>
              <a:t> </a:t>
            </a:r>
            <a:r>
              <a:rPr lang="en-GB" sz="1800" dirty="0" err="1" smtClean="0"/>
              <a:t>nell’affiliate</a:t>
            </a:r>
            <a:r>
              <a:rPr lang="en-GB" sz="1800" dirty="0" smtClean="0"/>
              <a:t> marketing </a:t>
            </a:r>
            <a:r>
              <a:rPr lang="en-GB" sz="1800" dirty="0" err="1" smtClean="0"/>
              <a:t>digitale</a:t>
            </a:r>
            <a:r>
              <a:rPr lang="en-GB" sz="1800" dirty="0" smtClean="0"/>
              <a:t> e </a:t>
            </a:r>
            <a:r>
              <a:rPr lang="en-GB" sz="1800" dirty="0" err="1" smtClean="0"/>
              <a:t>rimane</a:t>
            </a:r>
            <a:r>
              <a:rPr lang="en-GB" sz="1800" dirty="0" smtClean="0"/>
              <a:t> </a:t>
            </a:r>
            <a:r>
              <a:rPr lang="en-GB" sz="1800" dirty="0" smtClean="0"/>
              <a:t> </a:t>
            </a:r>
            <a:r>
              <a:rPr lang="en-GB" sz="1800" dirty="0" err="1" smtClean="0"/>
              <a:t>l’azienda</a:t>
            </a:r>
            <a:r>
              <a:rPr lang="en-GB" sz="1800" dirty="0" smtClean="0"/>
              <a:t> </a:t>
            </a:r>
            <a:r>
              <a:rPr lang="en-GB" sz="1800" dirty="0" err="1" smtClean="0"/>
              <a:t>europea</a:t>
            </a:r>
            <a:r>
              <a:rPr lang="en-GB" sz="1800" dirty="0" smtClean="0"/>
              <a:t> di </a:t>
            </a:r>
            <a:r>
              <a:rPr lang="en-GB" sz="1800" dirty="0" err="1" smtClean="0"/>
              <a:t>maggior</a:t>
            </a:r>
            <a:r>
              <a:rPr lang="en-GB" sz="1800" dirty="0" smtClean="0"/>
              <a:t> </a:t>
            </a:r>
            <a:r>
              <a:rPr lang="en-GB" sz="1800" dirty="0" err="1" smtClean="0"/>
              <a:t>successo</a:t>
            </a:r>
            <a:r>
              <a:rPr lang="en-GB" sz="1800" dirty="0" smtClean="0"/>
              <a:t> </a:t>
            </a:r>
            <a:r>
              <a:rPr lang="en-GB" sz="1800" dirty="0" err="1" smtClean="0"/>
              <a:t>nel</a:t>
            </a:r>
            <a:r>
              <a:rPr lang="en-GB" sz="1800" dirty="0" smtClean="0"/>
              <a:t> performance marketing, </a:t>
            </a:r>
            <a:r>
              <a:rPr lang="en-GB" sz="1800" dirty="0" err="1" smtClean="0"/>
              <a:t>combinando</a:t>
            </a:r>
            <a:r>
              <a:rPr lang="en-GB" sz="1800" dirty="0" smtClean="0"/>
              <a:t> </a:t>
            </a:r>
            <a:r>
              <a:rPr lang="en-GB" sz="1800" dirty="0" err="1" smtClean="0"/>
              <a:t>una</a:t>
            </a:r>
            <a:r>
              <a:rPr lang="en-GB" sz="1800" dirty="0" smtClean="0"/>
              <a:t> </a:t>
            </a:r>
            <a:r>
              <a:rPr lang="en-GB" sz="1800" dirty="0" err="1" smtClean="0"/>
              <a:t>visione</a:t>
            </a:r>
            <a:r>
              <a:rPr lang="en-GB" sz="1800" dirty="0" smtClean="0"/>
              <a:t> </a:t>
            </a:r>
            <a:r>
              <a:rPr lang="en-GB" sz="1800" dirty="0" err="1" smtClean="0"/>
              <a:t>strategica</a:t>
            </a:r>
            <a:r>
              <a:rPr lang="en-GB" sz="1800" dirty="0" smtClean="0"/>
              <a:t> </a:t>
            </a:r>
            <a:r>
              <a:rPr lang="en-GB" sz="1800" dirty="0" err="1" smtClean="0"/>
              <a:t>internazionale</a:t>
            </a:r>
            <a:r>
              <a:rPr lang="en-GB" sz="1800" dirty="0" smtClean="0"/>
              <a:t> con </a:t>
            </a:r>
            <a:r>
              <a:rPr lang="en-GB" sz="1800" dirty="0" err="1" smtClean="0"/>
              <a:t>una</a:t>
            </a:r>
            <a:r>
              <a:rPr lang="en-GB" sz="1800" dirty="0" smtClean="0"/>
              <a:t> </a:t>
            </a:r>
            <a:r>
              <a:rPr lang="en-GB" sz="1800" dirty="0" err="1" smtClean="0"/>
              <a:t>competenza</a:t>
            </a:r>
            <a:r>
              <a:rPr lang="en-GB" sz="1800" dirty="0" smtClean="0"/>
              <a:t> </a:t>
            </a:r>
            <a:r>
              <a:rPr lang="en-GB" sz="1800" dirty="0" err="1" smtClean="0"/>
              <a:t>specifica</a:t>
            </a:r>
            <a:r>
              <a:rPr lang="en-GB" sz="1800" dirty="0" smtClean="0"/>
              <a:t> </a:t>
            </a:r>
            <a:r>
              <a:rPr lang="en-GB" sz="1800" dirty="0" err="1" smtClean="0"/>
              <a:t>nei</a:t>
            </a:r>
            <a:r>
              <a:rPr lang="en-GB" sz="1800" dirty="0" smtClean="0"/>
              <a:t> </a:t>
            </a:r>
            <a:r>
              <a:rPr lang="en-GB" sz="1800" dirty="0" err="1" smtClean="0"/>
              <a:t>diversi</a:t>
            </a:r>
            <a:r>
              <a:rPr lang="en-GB" sz="1800" dirty="0" smtClean="0"/>
              <a:t> </a:t>
            </a:r>
            <a:r>
              <a:rPr lang="en-GB" sz="1800" dirty="0" err="1" smtClean="0"/>
              <a:t>mercati</a:t>
            </a:r>
            <a:endParaRPr lang="en-GB" sz="1800" dirty="0" smtClean="0"/>
          </a:p>
          <a:p>
            <a:r>
              <a:rPr lang="en-GB" sz="1800" dirty="0" smtClean="0"/>
              <a:t>Tradedoubler </a:t>
            </a:r>
            <a:r>
              <a:rPr lang="en-GB" sz="1800" dirty="0" err="1" smtClean="0"/>
              <a:t>aiuta</a:t>
            </a:r>
            <a:r>
              <a:rPr lang="en-GB" sz="1800" dirty="0" smtClean="0"/>
              <a:t> </a:t>
            </a:r>
            <a:r>
              <a:rPr lang="en-GB" sz="1800" dirty="0" err="1" smtClean="0"/>
              <a:t>oltre</a:t>
            </a:r>
            <a:r>
              <a:rPr lang="en-GB" sz="1800" dirty="0" smtClean="0"/>
              <a:t> 2.000 </a:t>
            </a:r>
            <a:r>
              <a:rPr lang="en-GB" sz="1800" dirty="0" err="1" smtClean="0"/>
              <a:t>clienti</a:t>
            </a:r>
            <a:r>
              <a:rPr lang="en-GB" sz="1800" dirty="0" smtClean="0"/>
              <a:t> a </a:t>
            </a:r>
            <a:r>
              <a:rPr lang="en-GB" sz="1800" dirty="0" err="1" smtClean="0"/>
              <a:t>raggiungere</a:t>
            </a:r>
            <a:r>
              <a:rPr lang="en-GB" sz="1800" dirty="0" smtClean="0"/>
              <a:t> i </a:t>
            </a:r>
            <a:r>
              <a:rPr lang="en-GB" sz="1800" dirty="0" err="1" smtClean="0"/>
              <a:t>loro</a:t>
            </a:r>
            <a:r>
              <a:rPr lang="en-GB" sz="1800" dirty="0" smtClean="0"/>
              <a:t> </a:t>
            </a:r>
            <a:r>
              <a:rPr lang="en-GB" sz="1800" dirty="0" err="1" smtClean="0"/>
              <a:t>obiettivi</a:t>
            </a:r>
            <a:r>
              <a:rPr lang="en-GB" sz="1800" dirty="0" smtClean="0"/>
              <a:t> </a:t>
            </a:r>
            <a:r>
              <a:rPr lang="en-GB" sz="1800" dirty="0" err="1" smtClean="0"/>
              <a:t>attraverso</a:t>
            </a:r>
            <a:r>
              <a:rPr lang="en-GB" sz="1800" dirty="0" smtClean="0"/>
              <a:t> il </a:t>
            </a:r>
            <a:r>
              <a:rPr lang="en-GB" sz="1800" dirty="0" err="1" smtClean="0"/>
              <a:t>proprio</a:t>
            </a:r>
            <a:r>
              <a:rPr lang="en-GB" sz="1800" dirty="0" smtClean="0"/>
              <a:t> network di qualita’ </a:t>
            </a:r>
            <a:r>
              <a:rPr lang="en-GB" sz="1800" dirty="0" err="1" smtClean="0"/>
              <a:t>composto</a:t>
            </a:r>
            <a:r>
              <a:rPr lang="en-GB" sz="1800" dirty="0" smtClean="0"/>
              <a:t> da </a:t>
            </a:r>
            <a:r>
              <a:rPr lang="en-GB" sz="1800" dirty="0" err="1" smtClean="0"/>
              <a:t>oltre</a:t>
            </a:r>
            <a:r>
              <a:rPr lang="en-GB" sz="1800" dirty="0" smtClean="0"/>
              <a:t> 180.000 </a:t>
            </a:r>
            <a:r>
              <a:rPr lang="en-GB" sz="1800" dirty="0" err="1" smtClean="0"/>
              <a:t>editori</a:t>
            </a:r>
            <a:r>
              <a:rPr lang="en-GB" sz="1800" dirty="0" smtClean="0"/>
              <a:t> e che e’ </a:t>
            </a:r>
            <a:r>
              <a:rPr lang="en-GB" sz="1800" dirty="0" err="1" smtClean="0"/>
              <a:t>stato</a:t>
            </a:r>
            <a:r>
              <a:rPr lang="en-GB" sz="1800" dirty="0" smtClean="0"/>
              <a:t> il primo ad </a:t>
            </a:r>
            <a:r>
              <a:rPr lang="en-GB" sz="1800" dirty="0" err="1" smtClean="0"/>
              <a:t>offrire</a:t>
            </a:r>
            <a:r>
              <a:rPr lang="en-GB" sz="1800" dirty="0" smtClean="0"/>
              <a:t> </a:t>
            </a:r>
            <a:r>
              <a:rPr lang="en-GB" sz="1800" dirty="0" err="1" smtClean="0"/>
              <a:t>una</a:t>
            </a:r>
            <a:r>
              <a:rPr lang="en-GB" sz="1800" dirty="0" smtClean="0"/>
              <a:t> </a:t>
            </a:r>
            <a:r>
              <a:rPr lang="en-GB" sz="1800" dirty="0" err="1" smtClean="0"/>
              <a:t>soluzione</a:t>
            </a:r>
            <a:r>
              <a:rPr lang="en-GB" sz="1800" dirty="0" smtClean="0"/>
              <a:t> </a:t>
            </a:r>
            <a:r>
              <a:rPr lang="en-GB" sz="1800" dirty="0" err="1" smtClean="0"/>
              <a:t>integrata</a:t>
            </a:r>
            <a:r>
              <a:rPr lang="en-GB" sz="1800" dirty="0" smtClean="0"/>
              <a:t> di e- ed m-commerce per </a:t>
            </a:r>
            <a:r>
              <a:rPr lang="en-GB" sz="1800" dirty="0" err="1" smtClean="0"/>
              <a:t>aiutare</a:t>
            </a:r>
            <a:r>
              <a:rPr lang="en-GB" sz="1800" dirty="0" smtClean="0"/>
              <a:t> i </a:t>
            </a:r>
            <a:r>
              <a:rPr lang="en-GB" sz="1800" dirty="0" err="1" smtClean="0"/>
              <a:t>clienti</a:t>
            </a:r>
            <a:r>
              <a:rPr lang="en-GB" sz="1800" dirty="0" smtClean="0"/>
              <a:t> ad </a:t>
            </a:r>
            <a:r>
              <a:rPr lang="en-GB" sz="1800" dirty="0" err="1" smtClean="0"/>
              <a:t>estendere</a:t>
            </a:r>
            <a:r>
              <a:rPr lang="en-GB" sz="1800" dirty="0" smtClean="0"/>
              <a:t> i </a:t>
            </a:r>
            <a:r>
              <a:rPr lang="en-GB" sz="1800" dirty="0" err="1" smtClean="0"/>
              <a:t>loro</a:t>
            </a:r>
            <a:r>
              <a:rPr lang="en-GB" sz="1800" dirty="0" smtClean="0"/>
              <a:t> </a:t>
            </a:r>
            <a:r>
              <a:rPr lang="en-GB" sz="1800" dirty="0" err="1" smtClean="0"/>
              <a:t>programmi</a:t>
            </a:r>
            <a:r>
              <a:rPr lang="en-GB" sz="1800" dirty="0" smtClean="0"/>
              <a:t> online </a:t>
            </a:r>
            <a:r>
              <a:rPr lang="en-GB" sz="1800" dirty="0" err="1" smtClean="0"/>
              <a:t>agli</a:t>
            </a:r>
            <a:r>
              <a:rPr lang="en-GB" sz="1800" dirty="0" smtClean="0"/>
              <a:t> </a:t>
            </a:r>
            <a:r>
              <a:rPr lang="en-GB" sz="1800" dirty="0" err="1" smtClean="0"/>
              <a:t>utenti</a:t>
            </a:r>
            <a:r>
              <a:rPr lang="en-GB" sz="1800" dirty="0" smtClean="0"/>
              <a:t> </a:t>
            </a:r>
            <a:r>
              <a:rPr lang="en-GB" sz="1800" dirty="0" err="1" smtClean="0"/>
              <a:t>attivi</a:t>
            </a:r>
            <a:r>
              <a:rPr lang="en-GB" sz="1800" dirty="0" smtClean="0"/>
              <a:t> su </a:t>
            </a:r>
            <a:r>
              <a:rPr lang="en-GB" sz="1800" dirty="0" err="1" smtClean="0"/>
              <a:t>dispositivi</a:t>
            </a:r>
            <a:r>
              <a:rPr lang="en-GB" sz="1800" dirty="0" smtClean="0"/>
              <a:t> </a:t>
            </a:r>
            <a:r>
              <a:rPr lang="en-GB" sz="1800" dirty="0" err="1" smtClean="0"/>
              <a:t>mobili</a:t>
            </a:r>
            <a:r>
              <a:rPr lang="en-GB" sz="1800" dirty="0" smtClean="0"/>
              <a:t>.</a:t>
            </a:r>
          </a:p>
          <a:p>
            <a:r>
              <a:rPr lang="en-GB" sz="1800" dirty="0" smtClean="0"/>
              <a:t>Tradedoubler e’ </a:t>
            </a:r>
            <a:r>
              <a:rPr lang="en-GB" sz="1800" dirty="0" err="1" smtClean="0"/>
              <a:t>impegnata</a:t>
            </a:r>
            <a:r>
              <a:rPr lang="en-GB" sz="1800" dirty="0" smtClean="0"/>
              <a:t> in </a:t>
            </a:r>
            <a:r>
              <a:rPr lang="en-GB" sz="1800" dirty="0" err="1" smtClean="0"/>
              <a:t>una</a:t>
            </a:r>
            <a:r>
              <a:rPr lang="en-GB" sz="1800" dirty="0" smtClean="0"/>
              <a:t> </a:t>
            </a:r>
            <a:r>
              <a:rPr lang="en-GB" sz="1800" dirty="0" err="1" smtClean="0"/>
              <a:t>stretta</a:t>
            </a:r>
            <a:r>
              <a:rPr lang="en-GB" sz="1800" dirty="0" smtClean="0"/>
              <a:t> </a:t>
            </a:r>
            <a:r>
              <a:rPr lang="en-GB" sz="1800" dirty="0" err="1" smtClean="0"/>
              <a:t>collaborazione</a:t>
            </a:r>
            <a:r>
              <a:rPr lang="en-GB" sz="1800" dirty="0" smtClean="0"/>
              <a:t> con </a:t>
            </a:r>
            <a:r>
              <a:rPr lang="en-GB" sz="1800" dirty="0" err="1" smtClean="0"/>
              <a:t>tutti</a:t>
            </a:r>
            <a:r>
              <a:rPr lang="en-GB" sz="1800" dirty="0" smtClean="0"/>
              <a:t> i </a:t>
            </a:r>
            <a:r>
              <a:rPr lang="en-GB" sz="1800" dirty="0" err="1" smtClean="0"/>
              <a:t>propri</a:t>
            </a:r>
            <a:r>
              <a:rPr lang="en-GB" sz="1800" dirty="0" smtClean="0"/>
              <a:t> </a:t>
            </a:r>
            <a:r>
              <a:rPr lang="en-GB" sz="1800" dirty="0" err="1" smtClean="0"/>
              <a:t>clienti</a:t>
            </a:r>
            <a:r>
              <a:rPr lang="en-GB" sz="1800" dirty="0" smtClean="0"/>
              <a:t>, </a:t>
            </a:r>
            <a:r>
              <a:rPr lang="en-GB" sz="1800" dirty="0" err="1" smtClean="0"/>
              <a:t>aiutandoli</a:t>
            </a:r>
            <a:r>
              <a:rPr lang="en-GB" sz="1800" dirty="0" smtClean="0"/>
              <a:t> a </a:t>
            </a:r>
            <a:r>
              <a:rPr lang="en-GB" sz="1800" dirty="0" err="1" smtClean="0"/>
              <a:t>generare</a:t>
            </a:r>
            <a:r>
              <a:rPr lang="en-GB" sz="1800" dirty="0" smtClean="0"/>
              <a:t> </a:t>
            </a:r>
            <a:r>
              <a:rPr lang="en-GB" sz="1800" dirty="0" err="1" smtClean="0"/>
              <a:t>fatturato</a:t>
            </a:r>
            <a:r>
              <a:rPr lang="en-GB" sz="1800" dirty="0" smtClean="0"/>
              <a:t> ed </a:t>
            </a:r>
            <a:r>
              <a:rPr lang="en-GB" sz="1800" dirty="0" err="1" smtClean="0"/>
              <a:t>avere</a:t>
            </a:r>
            <a:r>
              <a:rPr lang="en-GB" sz="1800" dirty="0" smtClean="0"/>
              <a:t> </a:t>
            </a:r>
            <a:r>
              <a:rPr lang="en-GB" sz="1800" dirty="0" err="1" smtClean="0"/>
              <a:t>successo</a:t>
            </a:r>
            <a:r>
              <a:rPr lang="en-GB" sz="1800" dirty="0" smtClean="0"/>
              <a:t> </a:t>
            </a:r>
            <a:r>
              <a:rPr lang="en-GB" sz="1800" dirty="0" err="1" smtClean="0"/>
              <a:t>sia</a:t>
            </a:r>
            <a:r>
              <a:rPr lang="en-GB" sz="1800" dirty="0" smtClean="0"/>
              <a:t> su base locale </a:t>
            </a:r>
            <a:r>
              <a:rPr lang="en-GB" sz="1800" dirty="0" smtClean="0"/>
              <a:t>che </a:t>
            </a:r>
            <a:r>
              <a:rPr lang="en-GB" sz="1800" dirty="0" err="1" smtClean="0"/>
              <a:t>internazionale</a:t>
            </a:r>
            <a:r>
              <a:rPr lang="en-GB" sz="1800" dirty="0" smtClean="0"/>
              <a:t>. </a:t>
            </a:r>
            <a:r>
              <a:rPr lang="en-GB" sz="1800" dirty="0" err="1" smtClean="0"/>
              <a:t>Tra</a:t>
            </a:r>
            <a:r>
              <a:rPr lang="en-GB" sz="1800" dirty="0" smtClean="0"/>
              <a:t> i </a:t>
            </a:r>
            <a:r>
              <a:rPr lang="en-GB" sz="1800" dirty="0" err="1" smtClean="0"/>
              <a:t>clienti</a:t>
            </a:r>
            <a:r>
              <a:rPr lang="en-GB" sz="1800" dirty="0" smtClean="0"/>
              <a:t> </a:t>
            </a:r>
            <a:r>
              <a:rPr lang="en-GB" sz="1800" dirty="0" err="1" smtClean="0"/>
              <a:t>attivi</a:t>
            </a:r>
            <a:r>
              <a:rPr lang="en-GB" sz="1800" dirty="0" smtClean="0"/>
              <a:t> </a:t>
            </a:r>
            <a:r>
              <a:rPr lang="en-GB" sz="1800" dirty="0" err="1" smtClean="0"/>
              <a:t>vogliamo</a:t>
            </a:r>
            <a:r>
              <a:rPr lang="en-GB" sz="1800" dirty="0" smtClean="0"/>
              <a:t> </a:t>
            </a:r>
            <a:r>
              <a:rPr lang="en-GB" sz="1800" dirty="0" err="1" smtClean="0"/>
              <a:t>ricordare</a:t>
            </a:r>
            <a:r>
              <a:rPr lang="en-GB" sz="1800" dirty="0" smtClean="0"/>
              <a:t> Microsoft, HP, Accor Hotel, CDON e Odigeo </a:t>
            </a:r>
            <a:r>
              <a:rPr lang="en-GB" sz="1800" smtClean="0"/>
              <a:t>Group.</a:t>
            </a:r>
            <a:endParaRPr lang="en-GB" sz="1800" dirty="0" smtClean="0"/>
          </a:p>
          <a:p>
            <a:r>
              <a:rPr lang="en-GB" sz="1800" dirty="0" smtClean="0"/>
              <a:t>Tradedoubler e’ </a:t>
            </a:r>
            <a:r>
              <a:rPr lang="en-GB" sz="1800" dirty="0" err="1" smtClean="0"/>
              <a:t>quotata</a:t>
            </a:r>
            <a:r>
              <a:rPr lang="en-GB" sz="1800" dirty="0" smtClean="0"/>
              <a:t> al  </a:t>
            </a:r>
            <a:r>
              <a:rPr lang="en-GB" sz="1800" dirty="0" err="1" smtClean="0"/>
              <a:t>Nasdaq</a:t>
            </a:r>
            <a:r>
              <a:rPr lang="en-GB" sz="1800" dirty="0" smtClean="0"/>
              <a:t> OMX di </a:t>
            </a:r>
            <a:r>
              <a:rPr lang="en-GB" sz="1800" dirty="0" err="1" smtClean="0"/>
              <a:t>Stoccolma</a:t>
            </a:r>
            <a:r>
              <a:rPr lang="en-GB" sz="1800" dirty="0" smtClean="0"/>
              <a:t>.</a:t>
            </a:r>
          </a:p>
          <a:p>
            <a:r>
              <a:rPr lang="en-GB" sz="1800" dirty="0" err="1" smtClean="0"/>
              <a:t>Maggiori</a:t>
            </a:r>
            <a:r>
              <a:rPr lang="en-GB" sz="1800" dirty="0" smtClean="0"/>
              <a:t> </a:t>
            </a:r>
            <a:r>
              <a:rPr lang="en-GB" sz="1800" dirty="0" err="1" smtClean="0"/>
              <a:t>informazioni</a:t>
            </a:r>
            <a:r>
              <a:rPr lang="en-GB" sz="1800" dirty="0" smtClean="0"/>
              <a:t> </a:t>
            </a:r>
            <a:r>
              <a:rPr lang="en-GB" sz="1800" dirty="0" err="1" smtClean="0"/>
              <a:t>sono</a:t>
            </a:r>
            <a:r>
              <a:rPr lang="en-GB" sz="1800" dirty="0" smtClean="0"/>
              <a:t> </a:t>
            </a:r>
            <a:r>
              <a:rPr lang="en-GB" sz="1800" dirty="0" err="1" smtClean="0"/>
              <a:t>disponibili</a:t>
            </a:r>
            <a:r>
              <a:rPr lang="en-GB" sz="1800" dirty="0" smtClean="0"/>
              <a:t> su </a:t>
            </a:r>
            <a:r>
              <a:rPr lang="en-GB" sz="1800" dirty="0" smtClean="0"/>
              <a:t> </a:t>
            </a:r>
            <a:r>
              <a:rPr lang="en-GB" sz="1800" u="sng" dirty="0">
                <a:hlinkClick r:id="rId2"/>
              </a:rPr>
              <a:t>www.tradedoubler.com</a:t>
            </a:r>
            <a:endParaRPr lang="en-GB" sz="1800" dirty="0"/>
          </a:p>
          <a:p>
            <a:endParaRPr lang="en-GB" sz="1800" dirty="0"/>
          </a:p>
        </p:txBody>
      </p:sp>
    </p:spTree>
    <p:extLst>
      <p:ext uri="{BB962C8B-B14F-4D97-AF65-F5344CB8AC3E}">
        <p14:creationId xmlns:p14="http://schemas.microsoft.com/office/powerpoint/2010/main" val="348387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Logo</a:t>
            </a: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5756" y="2923799"/>
            <a:ext cx="7154487" cy="1452718"/>
          </a:xfrm>
          <a:prstGeom prst="rect">
            <a:avLst/>
          </a:prstGeom>
        </p:spPr>
      </p:pic>
    </p:spTree>
    <p:extLst>
      <p:ext uri="{BB962C8B-B14F-4D97-AF65-F5344CB8AC3E}">
        <p14:creationId xmlns:p14="http://schemas.microsoft.com/office/powerpoint/2010/main" val="354022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3215" y="1708637"/>
            <a:ext cx="2243470" cy="495839"/>
          </a:xfrm>
          <a:prstGeom prst="rect">
            <a:avLst/>
          </a:prstGeom>
          <a:solidFill>
            <a:srgbClr val="0099CC"/>
          </a:solidFill>
          <a:ln>
            <a:solidFill>
              <a:srgbClr val="0099CD"/>
            </a:solidFill>
          </a:ln>
        </p:spPr>
        <p:txBody>
          <a:bodyPr rtlCol="0" anchor="ctr">
            <a:noAutofit/>
          </a:bodyPr>
          <a:lstStyle/>
          <a:p>
            <a:pPr algn="ctr"/>
            <a:endParaRPr lang="en-GB" sz="2000" dirty="0" smtClean="0">
              <a:solidFill>
                <a:schemeClr val="bg1"/>
              </a:solidFill>
              <a:latin typeface="Trebuchet MS" panose="020B0603020202020204" pitchFamily="34" charset="0"/>
            </a:endParaRPr>
          </a:p>
        </p:txBody>
      </p:sp>
      <p:sp>
        <p:nvSpPr>
          <p:cNvPr id="5" name="Rectangle 4"/>
          <p:cNvSpPr/>
          <p:nvPr/>
        </p:nvSpPr>
        <p:spPr>
          <a:xfrm>
            <a:off x="6412258" y="1705098"/>
            <a:ext cx="2243470" cy="495839"/>
          </a:xfrm>
          <a:prstGeom prst="rect">
            <a:avLst/>
          </a:prstGeom>
          <a:solidFill>
            <a:srgbClr val="0099CC"/>
          </a:solidFill>
          <a:ln>
            <a:solidFill>
              <a:srgbClr val="0099CD"/>
            </a:solidFill>
          </a:ln>
        </p:spPr>
        <p:txBody>
          <a:bodyPr rtlCol="0" anchor="ctr">
            <a:noAutofit/>
          </a:bodyPr>
          <a:lstStyle/>
          <a:p>
            <a:pPr algn="ctr"/>
            <a:endParaRPr lang="en-GB" sz="2000" dirty="0" smtClean="0">
              <a:solidFill>
                <a:schemeClr val="bg1"/>
              </a:solidFill>
              <a:latin typeface="Trebuchet MS" panose="020B0603020202020204" pitchFamily="34" charset="0"/>
            </a:endParaRPr>
          </a:p>
        </p:txBody>
      </p:sp>
      <p:sp>
        <p:nvSpPr>
          <p:cNvPr id="6" name="Rectangle 5"/>
          <p:cNvSpPr/>
          <p:nvPr/>
        </p:nvSpPr>
        <p:spPr>
          <a:xfrm>
            <a:off x="666918" y="1705099"/>
            <a:ext cx="2243470" cy="495839"/>
          </a:xfrm>
          <a:prstGeom prst="rect">
            <a:avLst/>
          </a:prstGeom>
          <a:solidFill>
            <a:srgbClr val="0099CC"/>
          </a:solidFill>
          <a:ln>
            <a:solidFill>
              <a:srgbClr val="0099CD"/>
            </a:solidFill>
          </a:ln>
        </p:spPr>
        <p:txBody>
          <a:bodyPr rtlCol="0" anchor="ctr">
            <a:noAutofit/>
          </a:bodyPr>
          <a:lstStyle/>
          <a:p>
            <a:pPr algn="ctr"/>
            <a:endParaRPr lang="en-GB" sz="2000" dirty="0" smtClean="0">
              <a:solidFill>
                <a:schemeClr val="bg1"/>
              </a:solidFill>
              <a:latin typeface="+mj-lt"/>
            </a:endParaRPr>
          </a:p>
        </p:txBody>
      </p:sp>
      <p:sp>
        <p:nvSpPr>
          <p:cNvPr id="7" name="TextBox 6"/>
          <p:cNvSpPr txBox="1"/>
          <p:nvPr/>
        </p:nvSpPr>
        <p:spPr>
          <a:xfrm>
            <a:off x="666918" y="1736998"/>
            <a:ext cx="2243470" cy="400110"/>
          </a:xfrm>
          <a:prstGeom prst="rect">
            <a:avLst/>
          </a:prstGeom>
          <a:solidFill>
            <a:srgbClr val="0099CC"/>
          </a:solidFill>
        </p:spPr>
        <p:txBody>
          <a:bodyPr wrap="square" rtlCol="0">
            <a:spAutoFit/>
          </a:bodyPr>
          <a:lstStyle/>
          <a:p>
            <a:pPr algn="ctr"/>
            <a:r>
              <a:rPr lang="en-GB" sz="2000" b="1" dirty="0" smtClean="0">
                <a:solidFill>
                  <a:schemeClr val="bg1"/>
                </a:solidFill>
                <a:latin typeface="Trebuchet MS" panose="020B0603020202020204" pitchFamily="34" charset="0"/>
              </a:rPr>
              <a:t>COMPANY</a:t>
            </a:r>
            <a:endParaRPr lang="en-GB" sz="2000" b="1" dirty="0">
              <a:solidFill>
                <a:schemeClr val="bg1"/>
              </a:solidFill>
              <a:latin typeface="Trebuchet MS" panose="020B0603020202020204" pitchFamily="34" charset="0"/>
            </a:endParaRPr>
          </a:p>
        </p:txBody>
      </p:sp>
      <p:sp>
        <p:nvSpPr>
          <p:cNvPr id="8" name="Rectangle 7"/>
          <p:cNvSpPr/>
          <p:nvPr/>
        </p:nvSpPr>
        <p:spPr>
          <a:xfrm>
            <a:off x="706681" y="2348880"/>
            <a:ext cx="2163944" cy="584775"/>
          </a:xfrm>
          <a:prstGeom prst="rect">
            <a:avLst/>
          </a:prstGeom>
        </p:spPr>
        <p:txBody>
          <a:bodyPr wrap="square">
            <a:spAutoFit/>
          </a:bodyPr>
          <a:lstStyle/>
          <a:p>
            <a:pPr algn="ctr"/>
            <a:r>
              <a:rPr lang="en-US" b="1" dirty="0">
                <a:latin typeface="Trebuchet MS" panose="020B0603020202020204" pitchFamily="34" charset="0"/>
              </a:rPr>
              <a:t>Founded in 1999</a:t>
            </a:r>
            <a:r>
              <a:rPr lang="en-US" dirty="0">
                <a:latin typeface="Trebuchet MS" panose="020B0603020202020204" pitchFamily="34" charset="0"/>
              </a:rPr>
              <a:t/>
            </a:r>
            <a:br>
              <a:rPr lang="en-US" dirty="0">
                <a:latin typeface="Trebuchet MS" panose="020B0603020202020204" pitchFamily="34" charset="0"/>
              </a:rPr>
            </a:br>
            <a:r>
              <a:rPr lang="en-US" sz="1400" dirty="0">
                <a:latin typeface="Trebuchet MS" panose="020B0603020202020204" pitchFamily="34" charset="0"/>
              </a:rPr>
              <a:t>Listed 2005</a:t>
            </a:r>
          </a:p>
        </p:txBody>
      </p:sp>
      <p:sp>
        <p:nvSpPr>
          <p:cNvPr id="9" name="Rectangle 8"/>
          <p:cNvSpPr/>
          <p:nvPr/>
        </p:nvSpPr>
        <p:spPr>
          <a:xfrm>
            <a:off x="820647" y="3187182"/>
            <a:ext cx="1936012" cy="584775"/>
          </a:xfrm>
          <a:prstGeom prst="rect">
            <a:avLst/>
          </a:prstGeom>
        </p:spPr>
        <p:txBody>
          <a:bodyPr wrap="square">
            <a:spAutoFit/>
          </a:bodyPr>
          <a:lstStyle/>
          <a:p>
            <a:pPr algn="ctr"/>
            <a:r>
              <a:rPr lang="en-GB" b="1" dirty="0" smtClean="0">
                <a:latin typeface="Trebuchet MS" panose="020B0603020202020204" pitchFamily="34" charset="0"/>
              </a:rPr>
              <a:t>370</a:t>
            </a:r>
          </a:p>
          <a:p>
            <a:pPr algn="ctr"/>
            <a:r>
              <a:rPr lang="en-GB" sz="1400" dirty="0" smtClean="0">
                <a:latin typeface="Trebuchet MS" panose="020B0603020202020204" pitchFamily="34" charset="0"/>
              </a:rPr>
              <a:t>Employees</a:t>
            </a:r>
            <a:endParaRPr lang="en-GB" sz="1400" dirty="0">
              <a:latin typeface="Trebuchet MS" panose="020B0603020202020204" pitchFamily="34" charset="0"/>
            </a:endParaRPr>
          </a:p>
        </p:txBody>
      </p:sp>
      <p:sp>
        <p:nvSpPr>
          <p:cNvPr id="10" name="Rectangle 9"/>
          <p:cNvSpPr/>
          <p:nvPr/>
        </p:nvSpPr>
        <p:spPr>
          <a:xfrm>
            <a:off x="539552" y="3985220"/>
            <a:ext cx="2498202" cy="584775"/>
          </a:xfrm>
          <a:prstGeom prst="rect">
            <a:avLst/>
          </a:prstGeom>
        </p:spPr>
        <p:txBody>
          <a:bodyPr wrap="square">
            <a:spAutoFit/>
          </a:bodyPr>
          <a:lstStyle/>
          <a:p>
            <a:pPr algn="ctr"/>
            <a:r>
              <a:rPr lang="en-US" b="1" dirty="0" smtClean="0">
                <a:latin typeface="Trebuchet MS" panose="020B0603020202020204" pitchFamily="34" charset="0"/>
              </a:rPr>
              <a:t>30+ countries</a:t>
            </a:r>
          </a:p>
          <a:p>
            <a:pPr algn="ctr"/>
            <a:r>
              <a:rPr lang="en-US" sz="1400" dirty="0" smtClean="0">
                <a:latin typeface="Trebuchet MS" panose="020B0603020202020204" pitchFamily="34" charset="0"/>
              </a:rPr>
              <a:t>Across the globe</a:t>
            </a:r>
            <a:endParaRPr lang="en-US" sz="1400" dirty="0">
              <a:latin typeface="Trebuchet MS" panose="020B0603020202020204" pitchFamily="34" charset="0"/>
            </a:endParaRPr>
          </a:p>
        </p:txBody>
      </p:sp>
      <p:sp>
        <p:nvSpPr>
          <p:cNvPr id="11" name="Rectangle 10"/>
          <p:cNvSpPr/>
          <p:nvPr/>
        </p:nvSpPr>
        <p:spPr>
          <a:xfrm>
            <a:off x="3553148" y="1736998"/>
            <a:ext cx="2243470" cy="400110"/>
          </a:xfrm>
          <a:prstGeom prst="rect">
            <a:avLst/>
          </a:prstGeom>
        </p:spPr>
        <p:txBody>
          <a:bodyPr wrap="square">
            <a:spAutoFit/>
          </a:bodyPr>
          <a:lstStyle/>
          <a:p>
            <a:pPr algn="ctr"/>
            <a:r>
              <a:rPr lang="en-GB" sz="2000" b="1" dirty="0">
                <a:solidFill>
                  <a:schemeClr val="bg1"/>
                </a:solidFill>
                <a:latin typeface="Trebuchet MS" panose="020B0603020202020204" pitchFamily="34" charset="0"/>
              </a:rPr>
              <a:t>NETWORK</a:t>
            </a:r>
          </a:p>
        </p:txBody>
      </p:sp>
      <p:sp>
        <p:nvSpPr>
          <p:cNvPr id="12" name="Rectangle 11"/>
          <p:cNvSpPr/>
          <p:nvPr/>
        </p:nvSpPr>
        <p:spPr>
          <a:xfrm>
            <a:off x="3563215" y="3985220"/>
            <a:ext cx="2233403" cy="1015663"/>
          </a:xfrm>
          <a:prstGeom prst="rect">
            <a:avLst/>
          </a:prstGeom>
        </p:spPr>
        <p:txBody>
          <a:bodyPr wrap="square">
            <a:spAutoFit/>
          </a:bodyPr>
          <a:lstStyle/>
          <a:p>
            <a:pPr algn="ctr"/>
            <a:r>
              <a:rPr lang="en-US" b="1" dirty="0" smtClean="0">
                <a:latin typeface="Trebuchet MS" panose="020B0603020202020204" pitchFamily="34" charset="0"/>
              </a:rPr>
              <a:t>Award winning</a:t>
            </a:r>
            <a:endParaRPr lang="en-US" b="1" dirty="0">
              <a:latin typeface="Trebuchet MS" panose="020B0603020202020204" pitchFamily="34" charset="0"/>
            </a:endParaRPr>
          </a:p>
          <a:p>
            <a:pPr algn="ctr"/>
            <a:r>
              <a:rPr lang="en-US" sz="1400" dirty="0" smtClean="0">
                <a:latin typeface="Trebuchet MS" panose="020B0603020202020204" pitchFamily="34" charset="0"/>
              </a:rPr>
              <a:t>2 Performance </a:t>
            </a:r>
            <a:r>
              <a:rPr lang="en-US" sz="1400" dirty="0">
                <a:latin typeface="Trebuchet MS" panose="020B0603020202020204" pitchFamily="34" charset="0"/>
              </a:rPr>
              <a:t>M</a:t>
            </a:r>
            <a:r>
              <a:rPr lang="en-US" sz="1400" dirty="0" smtClean="0">
                <a:latin typeface="Trebuchet MS" panose="020B0603020202020204" pitchFamily="34" charset="0"/>
              </a:rPr>
              <a:t>arketing &amp; 1</a:t>
            </a:r>
            <a:r>
              <a:rPr lang="en-US" sz="1400" dirty="0">
                <a:solidFill>
                  <a:srgbClr val="FF0000"/>
                </a:solidFill>
                <a:latin typeface="Trebuchet MS" panose="020B0603020202020204" pitchFamily="34" charset="0"/>
              </a:rPr>
              <a:t> </a:t>
            </a:r>
            <a:r>
              <a:rPr lang="en-US" sz="1400" dirty="0" smtClean="0">
                <a:latin typeface="Trebuchet MS" panose="020B0603020202020204" pitchFamily="34" charset="0"/>
              </a:rPr>
              <a:t>Effective Mobile Award in 2014</a:t>
            </a:r>
            <a:endParaRPr lang="en-US" sz="1400" dirty="0">
              <a:latin typeface="Trebuchet MS" panose="020B0603020202020204" pitchFamily="34" charset="0"/>
            </a:endParaRPr>
          </a:p>
        </p:txBody>
      </p:sp>
      <p:sp>
        <p:nvSpPr>
          <p:cNvPr id="13" name="Rectangle 12"/>
          <p:cNvSpPr/>
          <p:nvPr/>
        </p:nvSpPr>
        <p:spPr>
          <a:xfrm>
            <a:off x="3446700" y="2348880"/>
            <a:ext cx="2476500" cy="584775"/>
          </a:xfrm>
          <a:prstGeom prst="rect">
            <a:avLst/>
          </a:prstGeom>
        </p:spPr>
        <p:txBody>
          <a:bodyPr wrap="square">
            <a:spAutoFit/>
          </a:bodyPr>
          <a:lstStyle/>
          <a:p>
            <a:pPr algn="ctr"/>
            <a:r>
              <a:rPr lang="en-GB" b="1" dirty="0" smtClean="0">
                <a:latin typeface="Trebuchet MS" panose="020B0603020202020204" pitchFamily="34" charset="0"/>
              </a:rPr>
              <a:t>180,000+</a:t>
            </a:r>
            <a:r>
              <a:rPr lang="en-GB" dirty="0">
                <a:latin typeface="Trebuchet MS" panose="020B0603020202020204" pitchFamily="34" charset="0"/>
              </a:rPr>
              <a:t/>
            </a:r>
            <a:br>
              <a:rPr lang="en-GB" dirty="0">
                <a:latin typeface="Trebuchet MS" panose="020B0603020202020204" pitchFamily="34" charset="0"/>
              </a:rPr>
            </a:br>
            <a:r>
              <a:rPr lang="en-GB" sz="1400" dirty="0" smtClean="0">
                <a:latin typeface="Trebuchet MS" panose="020B0603020202020204" pitchFamily="34" charset="0"/>
              </a:rPr>
              <a:t>Publishers</a:t>
            </a:r>
            <a:endParaRPr lang="en-GB" sz="1400" dirty="0">
              <a:latin typeface="Trebuchet MS" panose="020B0603020202020204" pitchFamily="34" charset="0"/>
            </a:endParaRPr>
          </a:p>
        </p:txBody>
      </p:sp>
      <p:sp>
        <p:nvSpPr>
          <p:cNvPr id="14" name="Rectangle 13"/>
          <p:cNvSpPr/>
          <p:nvPr/>
        </p:nvSpPr>
        <p:spPr>
          <a:xfrm>
            <a:off x="6412258" y="1736998"/>
            <a:ext cx="2232881" cy="400110"/>
          </a:xfrm>
          <a:prstGeom prst="rect">
            <a:avLst/>
          </a:prstGeom>
        </p:spPr>
        <p:txBody>
          <a:bodyPr wrap="square">
            <a:spAutoFit/>
          </a:bodyPr>
          <a:lstStyle/>
          <a:p>
            <a:pPr algn="ctr"/>
            <a:r>
              <a:rPr lang="en-GB" sz="2000" b="1" dirty="0">
                <a:solidFill>
                  <a:schemeClr val="bg1"/>
                </a:solidFill>
                <a:latin typeface="Trebuchet MS" panose="020B0603020202020204" pitchFamily="34" charset="0"/>
              </a:rPr>
              <a:t>PERFORMANCE</a:t>
            </a:r>
          </a:p>
        </p:txBody>
      </p:sp>
      <p:sp>
        <p:nvSpPr>
          <p:cNvPr id="16" name="Rectangle 15"/>
          <p:cNvSpPr/>
          <p:nvPr/>
        </p:nvSpPr>
        <p:spPr>
          <a:xfrm>
            <a:off x="6332440" y="3985219"/>
            <a:ext cx="2403107" cy="584775"/>
          </a:xfrm>
          <a:prstGeom prst="rect">
            <a:avLst/>
          </a:prstGeom>
        </p:spPr>
        <p:txBody>
          <a:bodyPr wrap="square">
            <a:spAutoFit/>
          </a:bodyPr>
          <a:lstStyle/>
          <a:p>
            <a:pPr algn="ctr"/>
            <a:r>
              <a:rPr lang="en-GB" b="1" dirty="0" smtClean="0">
                <a:latin typeface="Trebuchet MS" panose="020B0603020202020204" pitchFamily="34" charset="0"/>
              </a:rPr>
              <a:t>4 billion</a:t>
            </a:r>
            <a:endParaRPr lang="en-GB" b="1" dirty="0">
              <a:latin typeface="Trebuchet MS" panose="020B0603020202020204" pitchFamily="34" charset="0"/>
            </a:endParaRPr>
          </a:p>
          <a:p>
            <a:pPr algn="ctr"/>
            <a:r>
              <a:rPr lang="en-GB" sz="1400" dirty="0" smtClean="0">
                <a:latin typeface="Trebuchet MS" panose="020B0603020202020204" pitchFamily="34" charset="0"/>
              </a:rPr>
              <a:t>clicks</a:t>
            </a:r>
            <a:endParaRPr lang="en-GB" sz="1400" dirty="0">
              <a:latin typeface="Trebuchet MS" panose="020B0603020202020204" pitchFamily="34" charset="0"/>
            </a:endParaRPr>
          </a:p>
        </p:txBody>
      </p:sp>
      <p:sp>
        <p:nvSpPr>
          <p:cNvPr id="18" name="Rectangle 17"/>
          <p:cNvSpPr/>
          <p:nvPr/>
        </p:nvSpPr>
        <p:spPr>
          <a:xfrm>
            <a:off x="3446701" y="3187182"/>
            <a:ext cx="2476499" cy="584775"/>
          </a:xfrm>
          <a:prstGeom prst="rect">
            <a:avLst/>
          </a:prstGeom>
        </p:spPr>
        <p:txBody>
          <a:bodyPr wrap="square">
            <a:spAutoFit/>
          </a:bodyPr>
          <a:lstStyle/>
          <a:p>
            <a:pPr algn="ctr"/>
            <a:r>
              <a:rPr lang="en-US" b="1" dirty="0" smtClean="0">
                <a:latin typeface="Trebuchet MS" panose="020B0603020202020204" pitchFamily="34" charset="0"/>
              </a:rPr>
              <a:t>2000+ </a:t>
            </a:r>
            <a:r>
              <a:rPr lang="en-US" b="1" dirty="0">
                <a:latin typeface="Trebuchet MS" panose="020B0603020202020204" pitchFamily="34" charset="0"/>
              </a:rPr>
              <a:t>a</a:t>
            </a:r>
            <a:r>
              <a:rPr lang="en-US" b="1" dirty="0" smtClean="0">
                <a:latin typeface="Trebuchet MS" panose="020B0603020202020204" pitchFamily="34" charset="0"/>
              </a:rPr>
              <a:t>dvertisers</a:t>
            </a:r>
          </a:p>
          <a:p>
            <a:pPr algn="ctr"/>
            <a:r>
              <a:rPr lang="en-US" sz="1400" dirty="0" smtClean="0">
                <a:latin typeface="Trebuchet MS" panose="020B0603020202020204" pitchFamily="34" charset="0"/>
              </a:rPr>
              <a:t>All major verticals</a:t>
            </a:r>
            <a:endParaRPr lang="en-US" sz="1400" dirty="0">
              <a:latin typeface="Trebuchet MS" panose="020B0603020202020204" pitchFamily="34" charset="0"/>
            </a:endParaRPr>
          </a:p>
        </p:txBody>
      </p:sp>
      <p:sp>
        <p:nvSpPr>
          <p:cNvPr id="19" name="Title 1"/>
          <p:cNvSpPr txBox="1">
            <a:spLocks/>
          </p:cNvSpPr>
          <p:nvPr/>
        </p:nvSpPr>
        <p:spPr>
          <a:xfrm>
            <a:off x="495300" y="296082"/>
            <a:ext cx="8915400" cy="756654"/>
          </a:xfrm>
          <a:prstGeom prst="rect">
            <a:avLst/>
          </a:prstGeom>
        </p:spPr>
        <p:txBody>
          <a:bodyPr>
            <a:normAutofit/>
          </a:bodyPr>
          <a:lstStyle>
            <a:lvl1pPr algn="l" defTabSz="914400" rtl="0" eaLnBrk="1" latinLnBrk="0" hangingPunct="1">
              <a:spcBef>
                <a:spcPct val="0"/>
              </a:spcBef>
              <a:buNone/>
              <a:defRPr sz="3000" b="1" kern="1200">
                <a:solidFill>
                  <a:srgbClr val="0099CC"/>
                </a:solidFill>
                <a:latin typeface="Trebuchet MS" pitchFamily="34" charset="0"/>
                <a:ea typeface="+mj-ea"/>
                <a:cs typeface="+mj-cs"/>
              </a:defRPr>
            </a:lvl1pPr>
          </a:lstStyle>
          <a:p>
            <a:r>
              <a:rPr lang="en-GB" sz="2800" dirty="0" err="1" smtClean="0"/>
              <a:t>Tradedoubler</a:t>
            </a:r>
            <a:r>
              <a:rPr lang="en-GB" sz="2800" dirty="0" smtClean="0"/>
              <a:t> – an introduction</a:t>
            </a:r>
            <a:endParaRPr lang="en-GB" sz="2800" dirty="0"/>
          </a:p>
        </p:txBody>
      </p:sp>
      <p:sp>
        <p:nvSpPr>
          <p:cNvPr id="20" name="Rectangle 19"/>
          <p:cNvSpPr/>
          <p:nvPr/>
        </p:nvSpPr>
        <p:spPr>
          <a:xfrm>
            <a:off x="666918" y="1705098"/>
            <a:ext cx="2243470" cy="3291108"/>
          </a:xfrm>
          <a:prstGeom prst="rect">
            <a:avLst/>
          </a:prstGeom>
          <a:noFill/>
          <a:ln w="31750">
            <a:solidFill>
              <a:srgbClr val="0099CC"/>
            </a:solidFill>
          </a:ln>
        </p:spPr>
        <p:txBody>
          <a:bodyPr wrap="square" rtlCol="0" anchor="ctr">
            <a:noAutofit/>
          </a:bodyPr>
          <a:lstStyle/>
          <a:p>
            <a:pPr algn="ctr"/>
            <a:endParaRPr lang="en-GB" sz="2000" dirty="0" smtClean="0">
              <a:latin typeface="Trebuchet MS" pitchFamily="34" charset="0"/>
            </a:endParaRPr>
          </a:p>
        </p:txBody>
      </p:sp>
      <p:sp>
        <p:nvSpPr>
          <p:cNvPr id="21" name="Rectangle 20"/>
          <p:cNvSpPr/>
          <p:nvPr/>
        </p:nvSpPr>
        <p:spPr>
          <a:xfrm>
            <a:off x="3553148" y="1706666"/>
            <a:ext cx="2243470" cy="3291108"/>
          </a:xfrm>
          <a:prstGeom prst="rect">
            <a:avLst/>
          </a:prstGeom>
          <a:noFill/>
          <a:ln w="31750">
            <a:solidFill>
              <a:srgbClr val="0099CC"/>
            </a:solidFill>
          </a:ln>
        </p:spPr>
        <p:txBody>
          <a:bodyPr wrap="square" rtlCol="0" anchor="ctr">
            <a:noAutofit/>
          </a:bodyPr>
          <a:lstStyle/>
          <a:p>
            <a:pPr algn="ctr"/>
            <a:endParaRPr lang="en-GB" sz="2000" dirty="0" smtClean="0">
              <a:latin typeface="Trebuchet MS" pitchFamily="34" charset="0"/>
            </a:endParaRPr>
          </a:p>
        </p:txBody>
      </p:sp>
      <p:sp>
        <p:nvSpPr>
          <p:cNvPr id="22" name="Rectangle 21"/>
          <p:cNvSpPr/>
          <p:nvPr/>
        </p:nvSpPr>
        <p:spPr>
          <a:xfrm>
            <a:off x="6401670" y="1708234"/>
            <a:ext cx="2243470" cy="3291108"/>
          </a:xfrm>
          <a:prstGeom prst="rect">
            <a:avLst/>
          </a:prstGeom>
          <a:noFill/>
          <a:ln w="31750">
            <a:solidFill>
              <a:srgbClr val="0099CC"/>
            </a:solidFill>
          </a:ln>
        </p:spPr>
        <p:txBody>
          <a:bodyPr wrap="square" rtlCol="0" anchor="ctr">
            <a:noAutofit/>
          </a:bodyPr>
          <a:lstStyle/>
          <a:p>
            <a:pPr algn="ctr"/>
            <a:endParaRPr lang="en-GB" sz="2000" dirty="0" smtClean="0">
              <a:latin typeface="Trebuchet MS" pitchFamily="34" charset="0"/>
            </a:endParaRP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
        <p:nvSpPr>
          <p:cNvPr id="23" name="Rectangle 22"/>
          <p:cNvSpPr/>
          <p:nvPr/>
        </p:nvSpPr>
        <p:spPr>
          <a:xfrm>
            <a:off x="666918" y="5229200"/>
            <a:ext cx="7988810" cy="995918"/>
          </a:xfrm>
          <a:prstGeom prst="rect">
            <a:avLst/>
          </a:prstGeom>
          <a:noFill/>
          <a:ln w="31750">
            <a:solidFill>
              <a:srgbClr val="0099CC"/>
            </a:solidFill>
          </a:ln>
        </p:spPr>
        <p:txBody>
          <a:bodyPr wrap="square" rtlCol="0" anchor="ctr">
            <a:noAutofit/>
          </a:bodyPr>
          <a:lstStyle/>
          <a:p>
            <a:pPr algn="ctr"/>
            <a:r>
              <a:rPr lang="en-GB" dirty="0">
                <a:latin typeface="Trebuchet MS" pitchFamily="34" charset="0"/>
              </a:rPr>
              <a:t>Since Tradedoubler pioneered </a:t>
            </a:r>
            <a:r>
              <a:rPr lang="en-GB" dirty="0" smtClean="0">
                <a:latin typeface="Trebuchet MS" pitchFamily="34" charset="0"/>
              </a:rPr>
              <a:t>performance marketing </a:t>
            </a:r>
            <a:r>
              <a:rPr lang="en-GB" dirty="0">
                <a:latin typeface="Trebuchet MS" pitchFamily="34" charset="0"/>
              </a:rPr>
              <a:t>in 1999, our network and technology </a:t>
            </a:r>
            <a:r>
              <a:rPr lang="en-GB" dirty="0" smtClean="0">
                <a:latin typeface="Trebuchet MS" pitchFamily="34" charset="0"/>
              </a:rPr>
              <a:t>have delivered smarter results for our clients</a:t>
            </a:r>
            <a:endParaRPr lang="en-GB" dirty="0">
              <a:latin typeface="Trebuchet MS" pitchFamily="34" charset="0"/>
            </a:endParaRPr>
          </a:p>
        </p:txBody>
      </p:sp>
      <p:sp>
        <p:nvSpPr>
          <p:cNvPr id="24" name="Rectangle 23"/>
          <p:cNvSpPr/>
          <p:nvPr/>
        </p:nvSpPr>
        <p:spPr>
          <a:xfrm>
            <a:off x="6347364" y="3213172"/>
            <a:ext cx="2403107" cy="584775"/>
          </a:xfrm>
          <a:prstGeom prst="rect">
            <a:avLst/>
          </a:prstGeom>
        </p:spPr>
        <p:txBody>
          <a:bodyPr wrap="square">
            <a:spAutoFit/>
          </a:bodyPr>
          <a:lstStyle/>
          <a:p>
            <a:pPr algn="ctr"/>
            <a:r>
              <a:rPr lang="en-GB" b="1" dirty="0" smtClean="0">
                <a:latin typeface="Trebuchet MS" panose="020B0603020202020204" pitchFamily="34" charset="0"/>
              </a:rPr>
              <a:t>€2.7 billion</a:t>
            </a:r>
            <a:endParaRPr lang="en-GB" b="1" dirty="0">
              <a:latin typeface="Trebuchet MS" panose="020B0603020202020204" pitchFamily="34" charset="0"/>
            </a:endParaRPr>
          </a:p>
          <a:p>
            <a:pPr algn="ctr"/>
            <a:r>
              <a:rPr lang="en-GB" sz="1400" dirty="0">
                <a:latin typeface="Trebuchet MS" panose="020B0603020202020204" pitchFamily="34" charset="0"/>
              </a:rPr>
              <a:t>o</a:t>
            </a:r>
            <a:r>
              <a:rPr lang="en-GB" sz="1400" dirty="0" smtClean="0">
                <a:latin typeface="Trebuchet MS" panose="020B0603020202020204" pitchFamily="34" charset="0"/>
              </a:rPr>
              <a:t>rder value</a:t>
            </a:r>
            <a:endParaRPr lang="en-GB" sz="1400" dirty="0">
              <a:latin typeface="Trebuchet MS" panose="020B0603020202020204" pitchFamily="34" charset="0"/>
            </a:endParaRPr>
          </a:p>
        </p:txBody>
      </p:sp>
      <p:sp>
        <p:nvSpPr>
          <p:cNvPr id="25" name="Rectangle 24"/>
          <p:cNvSpPr/>
          <p:nvPr/>
        </p:nvSpPr>
        <p:spPr>
          <a:xfrm>
            <a:off x="6334031" y="2323082"/>
            <a:ext cx="2403107" cy="646331"/>
          </a:xfrm>
          <a:prstGeom prst="rect">
            <a:avLst/>
          </a:prstGeom>
        </p:spPr>
        <p:txBody>
          <a:bodyPr wrap="square">
            <a:spAutoFit/>
          </a:bodyPr>
          <a:lstStyle/>
          <a:p>
            <a:pPr algn="ctr"/>
            <a:r>
              <a:rPr lang="en-GB" b="1" dirty="0" smtClean="0">
                <a:latin typeface="Trebuchet MS" panose="020B0603020202020204" pitchFamily="34" charset="0"/>
              </a:rPr>
              <a:t>In 2014 we delivered:</a:t>
            </a:r>
            <a:endParaRPr lang="en-GB" sz="1400" dirty="0">
              <a:latin typeface="Trebuchet MS" panose="020B0603020202020204" pitchFamily="34" charset="0"/>
            </a:endParaRPr>
          </a:p>
        </p:txBody>
      </p:sp>
    </p:spTree>
    <p:extLst>
      <p:ext uri="{BB962C8B-B14F-4D97-AF65-F5344CB8AC3E}">
        <p14:creationId xmlns:p14="http://schemas.microsoft.com/office/powerpoint/2010/main" val="98093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99CC"/>
        </a:solidFill>
        <a:effectLst/>
      </p:bgPr>
    </p:bg>
    <p:spTree>
      <p:nvGrpSpPr>
        <p:cNvPr id="1" name=""/>
        <p:cNvGrpSpPr/>
        <p:nvPr/>
      </p:nvGrpSpPr>
      <p:grpSpPr>
        <a:xfrm>
          <a:off x="0" y="0"/>
          <a:ext cx="0" cy="0"/>
          <a:chOff x="0" y="0"/>
          <a:chExt cx="0" cy="0"/>
        </a:xfrm>
      </p:grpSpPr>
      <p:sp>
        <p:nvSpPr>
          <p:cNvPr id="5" name="TextBox 4"/>
          <p:cNvSpPr txBox="1"/>
          <p:nvPr/>
        </p:nvSpPr>
        <p:spPr>
          <a:xfrm>
            <a:off x="0" y="407977"/>
            <a:ext cx="9906000" cy="923330"/>
          </a:xfrm>
          <a:prstGeom prst="rect">
            <a:avLst/>
          </a:prstGeom>
          <a:noFill/>
        </p:spPr>
        <p:txBody>
          <a:bodyPr wrap="square" rtlCol="0" anchor="t">
            <a:spAutoFit/>
          </a:bodyPr>
          <a:lstStyle/>
          <a:p>
            <a:pPr algn="ctr"/>
            <a:r>
              <a:rPr lang="en-GB" sz="5400" dirty="0" smtClean="0">
                <a:solidFill>
                  <a:prstClr val="white"/>
                </a:solidFill>
                <a:latin typeface="Trebuchet MS"/>
                <a:cs typeface="Trebuchet MS"/>
              </a:rPr>
              <a:t>PURPOSE</a:t>
            </a:r>
          </a:p>
        </p:txBody>
      </p:sp>
      <p:sp>
        <p:nvSpPr>
          <p:cNvPr id="10" name="TextBox 9"/>
          <p:cNvSpPr txBox="1"/>
          <p:nvPr/>
        </p:nvSpPr>
        <p:spPr>
          <a:xfrm>
            <a:off x="0" y="1142136"/>
            <a:ext cx="9906000" cy="400110"/>
          </a:xfrm>
          <a:prstGeom prst="rect">
            <a:avLst/>
          </a:prstGeom>
          <a:noFill/>
        </p:spPr>
        <p:txBody>
          <a:bodyPr wrap="square" rtlCol="0" anchor="t">
            <a:spAutoFit/>
          </a:bodyPr>
          <a:lstStyle/>
          <a:p>
            <a:pPr algn="ctr"/>
            <a:r>
              <a:rPr lang="en-GB" sz="2000" dirty="0">
                <a:solidFill>
                  <a:prstClr val="white"/>
                </a:solidFill>
                <a:latin typeface="Trebuchet MS" panose="020B0603020202020204" pitchFamily="34" charset="0"/>
              </a:rPr>
              <a:t>We create results for our </a:t>
            </a:r>
            <a:r>
              <a:rPr lang="en-GB" sz="2000" dirty="0" smtClean="0">
                <a:solidFill>
                  <a:prstClr val="white"/>
                </a:solidFill>
                <a:latin typeface="Trebuchet MS" panose="020B0603020202020204" pitchFamily="34" charset="0"/>
              </a:rPr>
              <a:t>partners</a:t>
            </a:r>
            <a:endParaRPr lang="en-GB" sz="2000" dirty="0">
              <a:solidFill>
                <a:prstClr val="white"/>
              </a:solidFill>
              <a:latin typeface="Trebuchet MS" panose="020B0603020202020204" pitchFamily="34" charset="0"/>
            </a:endParaRPr>
          </a:p>
        </p:txBody>
      </p:sp>
      <p:sp>
        <p:nvSpPr>
          <p:cNvPr id="11" name="TextBox 10"/>
          <p:cNvSpPr txBox="1"/>
          <p:nvPr/>
        </p:nvSpPr>
        <p:spPr>
          <a:xfrm>
            <a:off x="0" y="1724029"/>
            <a:ext cx="9906000" cy="830997"/>
          </a:xfrm>
          <a:prstGeom prst="rect">
            <a:avLst/>
          </a:prstGeom>
          <a:noFill/>
        </p:spPr>
        <p:txBody>
          <a:bodyPr wrap="square" rtlCol="0" anchor="t">
            <a:spAutoFit/>
          </a:bodyPr>
          <a:lstStyle/>
          <a:p>
            <a:pPr algn="ctr"/>
            <a:r>
              <a:rPr lang="en-GB" sz="4800" b="1" dirty="0" smtClean="0">
                <a:solidFill>
                  <a:prstClr val="white"/>
                </a:solidFill>
                <a:latin typeface="Trebuchet MS"/>
                <a:cs typeface="Trebuchet MS"/>
              </a:rPr>
              <a:t>VISION</a:t>
            </a:r>
          </a:p>
        </p:txBody>
      </p:sp>
      <p:sp>
        <p:nvSpPr>
          <p:cNvPr id="12" name="TextBox 11"/>
          <p:cNvSpPr txBox="1"/>
          <p:nvPr/>
        </p:nvSpPr>
        <p:spPr>
          <a:xfrm>
            <a:off x="0" y="2424858"/>
            <a:ext cx="9906000" cy="707886"/>
          </a:xfrm>
          <a:prstGeom prst="rect">
            <a:avLst/>
          </a:prstGeom>
          <a:noFill/>
        </p:spPr>
        <p:txBody>
          <a:bodyPr wrap="square" rtlCol="0" anchor="t">
            <a:spAutoFit/>
          </a:bodyPr>
          <a:lstStyle/>
          <a:p>
            <a:pPr algn="ctr"/>
            <a:r>
              <a:rPr lang="en-GB" sz="2000" dirty="0">
                <a:solidFill>
                  <a:prstClr val="white"/>
                </a:solidFill>
                <a:latin typeface="Trebuchet MS"/>
                <a:cs typeface="Trebuchet MS"/>
              </a:rPr>
              <a:t>We are the leader in delivering performance </a:t>
            </a:r>
            <a:r>
              <a:rPr lang="en-GB" sz="2000" dirty="0" smtClean="0">
                <a:solidFill>
                  <a:prstClr val="white"/>
                </a:solidFill>
                <a:latin typeface="Trebuchet MS"/>
                <a:cs typeface="Trebuchet MS"/>
              </a:rPr>
              <a:t>marketing</a:t>
            </a:r>
            <a:br>
              <a:rPr lang="en-GB" sz="2000" dirty="0" smtClean="0">
                <a:solidFill>
                  <a:prstClr val="white"/>
                </a:solidFill>
                <a:latin typeface="Trebuchet MS"/>
                <a:cs typeface="Trebuchet MS"/>
              </a:rPr>
            </a:br>
            <a:r>
              <a:rPr lang="en-GB" sz="2000" dirty="0" smtClean="0">
                <a:solidFill>
                  <a:prstClr val="white"/>
                </a:solidFill>
                <a:latin typeface="Trebuchet MS"/>
                <a:cs typeface="Trebuchet MS"/>
              </a:rPr>
              <a:t> </a:t>
            </a:r>
            <a:r>
              <a:rPr lang="en-GB" sz="2000" dirty="0">
                <a:solidFill>
                  <a:prstClr val="white"/>
                </a:solidFill>
                <a:latin typeface="Trebuchet MS"/>
                <a:cs typeface="Trebuchet MS"/>
              </a:rPr>
              <a:t>results through traffic, technology and expertise</a:t>
            </a:r>
          </a:p>
        </p:txBody>
      </p:sp>
      <p:sp>
        <p:nvSpPr>
          <p:cNvPr id="13" name="TextBox 12"/>
          <p:cNvSpPr txBox="1"/>
          <p:nvPr/>
        </p:nvSpPr>
        <p:spPr>
          <a:xfrm>
            <a:off x="0" y="3321067"/>
            <a:ext cx="9906000" cy="830997"/>
          </a:xfrm>
          <a:prstGeom prst="rect">
            <a:avLst/>
          </a:prstGeom>
          <a:noFill/>
        </p:spPr>
        <p:txBody>
          <a:bodyPr wrap="square" rtlCol="0" anchor="t">
            <a:spAutoFit/>
          </a:bodyPr>
          <a:lstStyle/>
          <a:p>
            <a:pPr algn="ctr"/>
            <a:r>
              <a:rPr lang="en-GB" sz="4800" b="1" dirty="0" smtClean="0">
                <a:solidFill>
                  <a:prstClr val="white"/>
                </a:solidFill>
                <a:latin typeface="Trebuchet MS"/>
                <a:cs typeface="Trebuchet MS"/>
              </a:rPr>
              <a:t>MISSION</a:t>
            </a:r>
          </a:p>
        </p:txBody>
      </p:sp>
      <p:sp>
        <p:nvSpPr>
          <p:cNvPr id="14" name="TextBox 13"/>
          <p:cNvSpPr txBox="1"/>
          <p:nvPr/>
        </p:nvSpPr>
        <p:spPr>
          <a:xfrm>
            <a:off x="0" y="4026653"/>
            <a:ext cx="9906000" cy="2503249"/>
          </a:xfrm>
          <a:prstGeom prst="rect">
            <a:avLst/>
          </a:prstGeom>
          <a:noFill/>
        </p:spPr>
        <p:txBody>
          <a:bodyPr wrap="square" rtlCol="0" anchor="t">
            <a:spAutoFit/>
          </a:bodyPr>
          <a:lstStyle/>
          <a:p>
            <a:pPr algn="ctr">
              <a:spcAft>
                <a:spcPts val="1000"/>
              </a:spcAft>
            </a:pPr>
            <a:r>
              <a:rPr lang="en-GB" sz="2000" dirty="0">
                <a:solidFill>
                  <a:prstClr val="white"/>
                </a:solidFill>
                <a:latin typeface="Trebuchet MS"/>
                <a:cs typeface="Trebuchet MS"/>
              </a:rPr>
              <a:t>We take performance marketing to a new level by </a:t>
            </a:r>
            <a:r>
              <a:rPr lang="en-GB" sz="2000" dirty="0" smtClean="0">
                <a:solidFill>
                  <a:prstClr val="white"/>
                </a:solidFill>
                <a:latin typeface="Trebuchet MS"/>
                <a:cs typeface="Trebuchet MS"/>
              </a:rPr>
              <a:t/>
            </a:r>
            <a:br>
              <a:rPr lang="en-GB" sz="2000" dirty="0" smtClean="0">
                <a:solidFill>
                  <a:prstClr val="white"/>
                </a:solidFill>
                <a:latin typeface="Trebuchet MS"/>
                <a:cs typeface="Trebuchet MS"/>
              </a:rPr>
            </a:br>
            <a:r>
              <a:rPr lang="en-GB" sz="2000" dirty="0" smtClean="0">
                <a:solidFill>
                  <a:prstClr val="white"/>
                </a:solidFill>
                <a:latin typeface="Trebuchet MS"/>
                <a:cs typeface="Trebuchet MS"/>
              </a:rPr>
              <a:t>creating </a:t>
            </a:r>
            <a:r>
              <a:rPr lang="en-GB" sz="2000" dirty="0">
                <a:solidFill>
                  <a:prstClr val="white"/>
                </a:solidFill>
                <a:latin typeface="Trebuchet MS"/>
                <a:cs typeface="Trebuchet MS"/>
              </a:rPr>
              <a:t>smarter results for our </a:t>
            </a:r>
            <a:r>
              <a:rPr lang="en-GB" sz="2000" dirty="0" smtClean="0">
                <a:solidFill>
                  <a:prstClr val="white"/>
                </a:solidFill>
                <a:latin typeface="Trebuchet MS"/>
                <a:cs typeface="Trebuchet MS"/>
              </a:rPr>
              <a:t>clients</a:t>
            </a:r>
          </a:p>
          <a:p>
            <a:pPr algn="ctr">
              <a:spcAft>
                <a:spcPts val="1000"/>
              </a:spcAft>
            </a:pPr>
            <a:r>
              <a:rPr lang="en-GB" sz="2000" dirty="0" smtClean="0">
                <a:solidFill>
                  <a:prstClr val="white"/>
                </a:solidFill>
                <a:latin typeface="Trebuchet MS"/>
                <a:cs typeface="Trebuchet MS"/>
              </a:rPr>
              <a:t>This </a:t>
            </a:r>
            <a:r>
              <a:rPr lang="en-GB" sz="2000" dirty="0">
                <a:solidFill>
                  <a:prstClr val="white"/>
                </a:solidFill>
                <a:latin typeface="Trebuchet MS"/>
                <a:cs typeface="Trebuchet MS"/>
              </a:rPr>
              <a:t>is delivered through the optimisation of multiple </a:t>
            </a:r>
            <a:r>
              <a:rPr lang="en-GB" sz="2000" dirty="0" smtClean="0">
                <a:solidFill>
                  <a:prstClr val="white"/>
                </a:solidFill>
                <a:latin typeface="Trebuchet MS"/>
                <a:cs typeface="Trebuchet MS"/>
              </a:rPr>
              <a:t/>
            </a:r>
            <a:br>
              <a:rPr lang="en-GB" sz="2000" dirty="0" smtClean="0">
                <a:solidFill>
                  <a:prstClr val="white"/>
                </a:solidFill>
                <a:latin typeface="Trebuchet MS"/>
                <a:cs typeface="Trebuchet MS"/>
              </a:rPr>
            </a:br>
            <a:r>
              <a:rPr lang="en-GB" sz="2000" dirty="0" smtClean="0">
                <a:solidFill>
                  <a:prstClr val="white"/>
                </a:solidFill>
                <a:latin typeface="Trebuchet MS"/>
                <a:cs typeface="Trebuchet MS"/>
              </a:rPr>
              <a:t>high </a:t>
            </a:r>
            <a:r>
              <a:rPr lang="en-GB" sz="2000" dirty="0">
                <a:solidFill>
                  <a:prstClr val="white"/>
                </a:solidFill>
                <a:latin typeface="Trebuchet MS"/>
                <a:cs typeface="Trebuchet MS"/>
              </a:rPr>
              <a:t>quality traffic sources, the use of our proprietary </a:t>
            </a:r>
            <a:r>
              <a:rPr lang="en-GB" sz="2000" dirty="0" smtClean="0">
                <a:solidFill>
                  <a:prstClr val="white"/>
                </a:solidFill>
                <a:latin typeface="Trebuchet MS"/>
                <a:cs typeface="Trebuchet MS"/>
              </a:rPr>
              <a:t/>
            </a:r>
            <a:br>
              <a:rPr lang="en-GB" sz="2000" dirty="0" smtClean="0">
                <a:solidFill>
                  <a:prstClr val="white"/>
                </a:solidFill>
                <a:latin typeface="Trebuchet MS"/>
                <a:cs typeface="Trebuchet MS"/>
              </a:rPr>
            </a:br>
            <a:r>
              <a:rPr lang="en-GB" sz="2000" dirty="0" smtClean="0">
                <a:solidFill>
                  <a:prstClr val="white"/>
                </a:solidFill>
                <a:latin typeface="Trebuchet MS"/>
                <a:cs typeface="Trebuchet MS"/>
              </a:rPr>
              <a:t>integrated </a:t>
            </a:r>
            <a:r>
              <a:rPr lang="en-GB" sz="2000" dirty="0">
                <a:solidFill>
                  <a:prstClr val="white"/>
                </a:solidFill>
                <a:latin typeface="Trebuchet MS"/>
                <a:cs typeface="Trebuchet MS"/>
              </a:rPr>
              <a:t>performance marketing technology</a:t>
            </a:r>
            <a:r>
              <a:rPr lang="en-US" sz="2000" dirty="0">
                <a:solidFill>
                  <a:prstClr val="white"/>
                </a:solidFill>
                <a:latin typeface="Trebuchet MS"/>
                <a:cs typeface="Trebuchet MS"/>
              </a:rPr>
              <a:t> and our deep, </a:t>
            </a:r>
            <a:r>
              <a:rPr lang="en-US" sz="2000" dirty="0" smtClean="0">
                <a:solidFill>
                  <a:prstClr val="white"/>
                </a:solidFill>
                <a:latin typeface="Trebuchet MS"/>
                <a:cs typeface="Trebuchet MS"/>
              </a:rPr>
              <a:t/>
            </a:r>
            <a:br>
              <a:rPr lang="en-US" sz="2000" dirty="0" smtClean="0">
                <a:solidFill>
                  <a:prstClr val="white"/>
                </a:solidFill>
                <a:latin typeface="Trebuchet MS"/>
                <a:cs typeface="Trebuchet MS"/>
              </a:rPr>
            </a:br>
            <a:r>
              <a:rPr lang="en-US" sz="2000" dirty="0" smtClean="0">
                <a:solidFill>
                  <a:prstClr val="white"/>
                </a:solidFill>
                <a:latin typeface="Trebuchet MS"/>
                <a:cs typeface="Trebuchet MS"/>
              </a:rPr>
              <a:t>data</a:t>
            </a:r>
            <a:r>
              <a:rPr lang="en-US" sz="2000" dirty="0">
                <a:solidFill>
                  <a:prstClr val="white"/>
                </a:solidFill>
                <a:latin typeface="Trebuchet MS"/>
                <a:cs typeface="Trebuchet MS"/>
              </a:rPr>
              <a:t>-based insights into online consumer </a:t>
            </a:r>
            <a:r>
              <a:rPr lang="en-US" sz="2000" dirty="0" err="1">
                <a:solidFill>
                  <a:prstClr val="white"/>
                </a:solidFill>
                <a:latin typeface="Trebuchet MS"/>
                <a:cs typeface="Trebuchet MS"/>
              </a:rPr>
              <a:t>behaviour</a:t>
            </a:r>
            <a:endParaRPr lang="en-GB" sz="2000" dirty="0">
              <a:solidFill>
                <a:prstClr val="white"/>
              </a:solidFill>
              <a:latin typeface="Trebuchet MS"/>
              <a:cs typeface="Trebuchet MS"/>
            </a:endParaRPr>
          </a:p>
          <a:p>
            <a:pPr algn="ctr">
              <a:spcAft>
                <a:spcPts val="1000"/>
              </a:spcAft>
            </a:pPr>
            <a:endParaRPr lang="en-GB" sz="2000" dirty="0" err="1" smtClean="0">
              <a:solidFill>
                <a:prstClr val="white"/>
              </a:solidFill>
              <a:latin typeface="Trebuchet MS"/>
              <a:cs typeface="Trebuchet MS"/>
            </a:endParaRPr>
          </a:p>
        </p:txBody>
      </p:sp>
    </p:spTree>
    <p:extLst>
      <p:ext uri="{BB962C8B-B14F-4D97-AF65-F5344CB8AC3E}">
        <p14:creationId xmlns:p14="http://schemas.microsoft.com/office/powerpoint/2010/main" val="128134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arrow.png"/>
          <p:cNvPicPr>
            <a:picLocks noChangeAspect="1"/>
          </p:cNvPicPr>
          <p:nvPr/>
        </p:nvPicPr>
        <p:blipFill>
          <a:blip r:embed="rId3" cstate="print"/>
          <a:stretch>
            <a:fillRect/>
          </a:stretch>
        </p:blipFill>
        <p:spPr>
          <a:xfrm rot="18859771">
            <a:off x="6265335" y="1638638"/>
            <a:ext cx="1303908" cy="1368152"/>
          </a:xfrm>
          <a:prstGeom prst="rect">
            <a:avLst/>
          </a:prstGeom>
        </p:spPr>
      </p:pic>
      <p:pic>
        <p:nvPicPr>
          <p:cNvPr id="31" name="Picture 30" descr="arrow.png"/>
          <p:cNvPicPr>
            <a:picLocks noChangeAspect="1"/>
          </p:cNvPicPr>
          <p:nvPr/>
        </p:nvPicPr>
        <p:blipFill>
          <a:blip r:embed="rId3" cstate="print"/>
          <a:stretch>
            <a:fillRect/>
          </a:stretch>
        </p:blipFill>
        <p:spPr>
          <a:xfrm rot="4671826">
            <a:off x="6270286" y="4818997"/>
            <a:ext cx="1303908" cy="1368152"/>
          </a:xfrm>
          <a:prstGeom prst="rect">
            <a:avLst/>
          </a:prstGeom>
        </p:spPr>
      </p:pic>
      <p:pic>
        <p:nvPicPr>
          <p:cNvPr id="32" name="Picture 31" descr="arrow.png"/>
          <p:cNvPicPr>
            <a:picLocks noChangeAspect="1"/>
          </p:cNvPicPr>
          <p:nvPr/>
        </p:nvPicPr>
        <p:blipFill>
          <a:blip r:embed="rId3" cstate="print"/>
          <a:stretch>
            <a:fillRect/>
          </a:stretch>
        </p:blipFill>
        <p:spPr>
          <a:xfrm rot="8100000">
            <a:off x="2071446" y="4968560"/>
            <a:ext cx="1303908" cy="1368152"/>
          </a:xfrm>
          <a:prstGeom prst="rect">
            <a:avLst/>
          </a:prstGeom>
        </p:spPr>
      </p:pic>
      <p:sp>
        <p:nvSpPr>
          <p:cNvPr id="7" name="TextBox 6"/>
          <p:cNvSpPr txBox="1"/>
          <p:nvPr/>
        </p:nvSpPr>
        <p:spPr>
          <a:xfrm>
            <a:off x="3761717" y="2826420"/>
            <a:ext cx="1914307" cy="369332"/>
          </a:xfrm>
          <a:prstGeom prst="rect">
            <a:avLst/>
          </a:prstGeom>
          <a:noFill/>
        </p:spPr>
        <p:txBody>
          <a:bodyPr wrap="none" rtlCol="0">
            <a:spAutoFit/>
          </a:bodyPr>
          <a:lstStyle/>
          <a:p>
            <a:r>
              <a:rPr lang="en-GB" dirty="0" smtClean="0">
                <a:latin typeface="Trebuchet MS" pitchFamily="34" charset="0"/>
              </a:rPr>
              <a:t>Online consumer</a:t>
            </a:r>
          </a:p>
        </p:txBody>
      </p:sp>
      <p:sp>
        <p:nvSpPr>
          <p:cNvPr id="8" name="TextBox 7"/>
          <p:cNvSpPr txBox="1"/>
          <p:nvPr/>
        </p:nvSpPr>
        <p:spPr>
          <a:xfrm>
            <a:off x="7009759" y="4581128"/>
            <a:ext cx="2008883" cy="369332"/>
          </a:xfrm>
          <a:prstGeom prst="rect">
            <a:avLst/>
          </a:prstGeom>
          <a:noFill/>
        </p:spPr>
        <p:txBody>
          <a:bodyPr wrap="none" rtlCol="0">
            <a:spAutoFit/>
          </a:bodyPr>
          <a:lstStyle/>
          <a:p>
            <a:r>
              <a:rPr lang="en-GB" dirty="0" smtClean="0">
                <a:latin typeface="Trebuchet MS" pitchFamily="34" charset="0"/>
              </a:rPr>
              <a:t>Publisher website</a:t>
            </a:r>
          </a:p>
        </p:txBody>
      </p:sp>
      <p:sp>
        <p:nvSpPr>
          <p:cNvPr id="9" name="TextBox 8"/>
          <p:cNvSpPr txBox="1"/>
          <p:nvPr/>
        </p:nvSpPr>
        <p:spPr>
          <a:xfrm>
            <a:off x="3710421" y="6220087"/>
            <a:ext cx="2016899" cy="369332"/>
          </a:xfrm>
          <a:prstGeom prst="rect">
            <a:avLst/>
          </a:prstGeom>
          <a:noFill/>
        </p:spPr>
        <p:txBody>
          <a:bodyPr wrap="none" rtlCol="0">
            <a:spAutoFit/>
          </a:bodyPr>
          <a:lstStyle/>
          <a:p>
            <a:r>
              <a:rPr lang="en-GB" dirty="0" smtClean="0">
                <a:latin typeface="Trebuchet MS" pitchFamily="34" charset="0"/>
              </a:rPr>
              <a:t>Merchant website</a:t>
            </a:r>
          </a:p>
        </p:txBody>
      </p:sp>
      <p:sp>
        <p:nvSpPr>
          <p:cNvPr id="10" name="TextBox 9"/>
          <p:cNvSpPr txBox="1"/>
          <p:nvPr/>
        </p:nvSpPr>
        <p:spPr>
          <a:xfrm>
            <a:off x="848544" y="4474672"/>
            <a:ext cx="1667444" cy="369332"/>
          </a:xfrm>
          <a:prstGeom prst="rect">
            <a:avLst/>
          </a:prstGeom>
          <a:noFill/>
        </p:spPr>
        <p:txBody>
          <a:bodyPr wrap="none" rtlCol="0">
            <a:spAutoFit/>
          </a:bodyPr>
          <a:lstStyle/>
          <a:p>
            <a:r>
              <a:rPr lang="en-GB" dirty="0" smtClean="0">
                <a:latin typeface="Trebuchet MS" pitchFamily="34" charset="0"/>
              </a:rPr>
              <a:t>Desired action</a:t>
            </a:r>
          </a:p>
        </p:txBody>
      </p:sp>
      <p:pic>
        <p:nvPicPr>
          <p:cNvPr id="15" name="Picture 14" descr="shopping.jpg"/>
          <p:cNvPicPr>
            <a:picLocks noChangeAspect="1"/>
          </p:cNvPicPr>
          <p:nvPr/>
        </p:nvPicPr>
        <p:blipFill>
          <a:blip r:embed="rId4" cstate="print"/>
          <a:stretch>
            <a:fillRect/>
          </a:stretch>
        </p:blipFill>
        <p:spPr>
          <a:xfrm>
            <a:off x="1136576" y="3339622"/>
            <a:ext cx="1152128" cy="1152128"/>
          </a:xfrm>
          <a:prstGeom prst="rect">
            <a:avLst/>
          </a:prstGeom>
        </p:spPr>
      </p:pic>
      <p:sp>
        <p:nvSpPr>
          <p:cNvPr id="20" name="Down Arrow 19"/>
          <p:cNvSpPr/>
          <p:nvPr/>
        </p:nvSpPr>
        <p:spPr>
          <a:xfrm rot="16200000">
            <a:off x="3812132" y="1738368"/>
            <a:ext cx="2088232" cy="4536504"/>
          </a:xfrm>
          <a:prstGeom prst="downArrow">
            <a:avLst>
              <a:gd name="adj1" fmla="val 68897"/>
              <a:gd name="adj2" fmla="val 31446"/>
            </a:avLst>
          </a:prstGeom>
          <a:solidFill>
            <a:schemeClr val="bg1"/>
          </a:solidFill>
          <a:ln>
            <a:solidFill>
              <a:srgbClr val="0099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600" b="1" dirty="0" smtClean="0">
              <a:solidFill>
                <a:schemeClr val="tx1"/>
              </a:solidFill>
              <a:latin typeface="Trebuchet MS" pitchFamily="34" charset="0"/>
              <a:cs typeface="Century Gothic"/>
            </a:endParaRPr>
          </a:p>
        </p:txBody>
      </p:sp>
      <p:pic>
        <p:nvPicPr>
          <p:cNvPr id="26" name="Picture 10"/>
          <p:cNvPicPr>
            <a:picLocks noChangeAspect="1" noChangeArrowheads="1"/>
          </p:cNvPicPr>
          <p:nvPr/>
        </p:nvPicPr>
        <p:blipFill>
          <a:blip r:embed="rId5" cstate="print">
            <a:clrChange>
              <a:clrFrom>
                <a:srgbClr val="FFFFFF"/>
              </a:clrFrom>
              <a:clrTo>
                <a:srgbClr val="FFFFFF">
                  <a:alpha val="0"/>
                </a:srgbClr>
              </a:clrTo>
            </a:clrChange>
            <a:lum bright="-30000"/>
          </a:blip>
          <a:srcRect/>
          <a:stretch>
            <a:fillRect/>
          </a:stretch>
        </p:blipFill>
        <p:spPr bwMode="auto">
          <a:xfrm>
            <a:off x="5756348" y="3466015"/>
            <a:ext cx="858837" cy="865187"/>
          </a:xfrm>
          <a:prstGeom prst="rect">
            <a:avLst/>
          </a:prstGeom>
          <a:noFill/>
          <a:ln w="9525">
            <a:noFill/>
            <a:miter lim="800000"/>
            <a:headEnd/>
            <a:tailEnd/>
          </a:ln>
        </p:spPr>
      </p:pic>
      <p:sp>
        <p:nvSpPr>
          <p:cNvPr id="29" name="TextBox 28"/>
          <p:cNvSpPr txBox="1"/>
          <p:nvPr/>
        </p:nvSpPr>
        <p:spPr>
          <a:xfrm>
            <a:off x="5807620" y="4258648"/>
            <a:ext cx="873572" cy="307777"/>
          </a:xfrm>
          <a:prstGeom prst="rect">
            <a:avLst/>
          </a:prstGeom>
          <a:noFill/>
        </p:spPr>
        <p:txBody>
          <a:bodyPr wrap="none" rtlCol="0">
            <a:spAutoFit/>
          </a:bodyPr>
          <a:lstStyle/>
          <a:p>
            <a:r>
              <a:rPr lang="en-GB" sz="1400" dirty="0" smtClean="0">
                <a:latin typeface="Trebuchet MS" pitchFamily="34" charset="0"/>
              </a:rPr>
              <a:t>Payment</a:t>
            </a:r>
          </a:p>
        </p:txBody>
      </p:sp>
      <p:sp>
        <p:nvSpPr>
          <p:cNvPr id="34" name="Rectangle 33"/>
          <p:cNvSpPr/>
          <p:nvPr/>
        </p:nvSpPr>
        <p:spPr>
          <a:xfrm>
            <a:off x="2648744" y="4258648"/>
            <a:ext cx="1308371" cy="307777"/>
          </a:xfrm>
          <a:prstGeom prst="rect">
            <a:avLst/>
          </a:prstGeom>
        </p:spPr>
        <p:txBody>
          <a:bodyPr wrap="none">
            <a:spAutoFit/>
          </a:bodyPr>
          <a:lstStyle/>
          <a:p>
            <a:pPr algn="ctr"/>
            <a:r>
              <a:rPr lang="en-GB" sz="1400" dirty="0" smtClean="0">
                <a:latin typeface="Trebuchet MS" pitchFamily="34" charset="0"/>
                <a:cs typeface="Century Gothic"/>
              </a:rPr>
              <a:t>Data platform</a:t>
            </a:r>
          </a:p>
        </p:txBody>
      </p:sp>
      <p:sp>
        <p:nvSpPr>
          <p:cNvPr id="35" name="Rectangle 34"/>
          <p:cNvSpPr/>
          <p:nvPr/>
        </p:nvSpPr>
        <p:spPr>
          <a:xfrm>
            <a:off x="3820084" y="3768197"/>
            <a:ext cx="1935851" cy="430887"/>
          </a:xfrm>
          <a:prstGeom prst="rect">
            <a:avLst/>
          </a:prstGeom>
        </p:spPr>
        <p:txBody>
          <a:bodyPr wrap="none">
            <a:spAutoFit/>
          </a:bodyPr>
          <a:lstStyle/>
          <a:p>
            <a:pPr algn="ctr"/>
            <a:r>
              <a:rPr lang="en-GB" sz="2200" b="1" dirty="0" smtClean="0">
                <a:latin typeface="Trebuchet MS" pitchFamily="34" charset="0"/>
                <a:cs typeface="Century Gothic"/>
              </a:rPr>
              <a:t>Trade</a:t>
            </a:r>
            <a:r>
              <a:rPr lang="en-GB" sz="2200" b="1" dirty="0" smtClean="0">
                <a:solidFill>
                  <a:srgbClr val="0099CC"/>
                </a:solidFill>
                <a:latin typeface="Trebuchet MS" pitchFamily="34" charset="0"/>
                <a:cs typeface="Century Gothic"/>
              </a:rPr>
              <a:t>doubler</a:t>
            </a:r>
          </a:p>
        </p:txBody>
      </p:sp>
      <p:pic>
        <p:nvPicPr>
          <p:cNvPr id="1031" name="Picture 7" descr="C:\Users\laptop1\Desktop\signpost.jpg"/>
          <p:cNvPicPr>
            <a:picLocks noChangeAspect="1" noChangeArrowheads="1"/>
          </p:cNvPicPr>
          <p:nvPr/>
        </p:nvPicPr>
        <p:blipFill>
          <a:blip r:embed="rId6" cstate="print"/>
          <a:srcRect/>
          <a:stretch>
            <a:fillRect/>
          </a:stretch>
        </p:blipFill>
        <p:spPr bwMode="auto">
          <a:xfrm>
            <a:off x="7484540" y="3358548"/>
            <a:ext cx="953456" cy="1114276"/>
          </a:xfrm>
          <a:prstGeom prst="rect">
            <a:avLst/>
          </a:prstGeom>
          <a:noFill/>
        </p:spPr>
      </p:pic>
      <p:pic>
        <p:nvPicPr>
          <p:cNvPr id="1032" name="Picture 8" descr="C:\Users\laptop1\Desktop\shopping_2.jpg"/>
          <p:cNvPicPr>
            <a:picLocks noChangeAspect="1" noChangeArrowheads="1"/>
          </p:cNvPicPr>
          <p:nvPr/>
        </p:nvPicPr>
        <p:blipFill>
          <a:blip r:embed="rId7" cstate="print"/>
          <a:srcRect/>
          <a:stretch>
            <a:fillRect/>
          </a:stretch>
        </p:blipFill>
        <p:spPr bwMode="auto">
          <a:xfrm>
            <a:off x="4276339" y="5067959"/>
            <a:ext cx="885062" cy="1126476"/>
          </a:xfrm>
          <a:prstGeom prst="rect">
            <a:avLst/>
          </a:prstGeom>
          <a:noFill/>
        </p:spPr>
      </p:pic>
      <p:pic>
        <p:nvPicPr>
          <p:cNvPr id="1036" name="Picture 12"/>
          <p:cNvPicPr>
            <a:picLocks noChangeAspect="1" noChangeArrowheads="1"/>
          </p:cNvPicPr>
          <p:nvPr/>
        </p:nvPicPr>
        <p:blipFill>
          <a:blip r:embed="rId8" cstate="print"/>
          <a:srcRect/>
          <a:stretch>
            <a:fillRect/>
          </a:stretch>
        </p:blipFill>
        <p:spPr bwMode="auto">
          <a:xfrm>
            <a:off x="2719911" y="3552994"/>
            <a:ext cx="1021482" cy="691228"/>
          </a:xfrm>
          <a:prstGeom prst="rect">
            <a:avLst/>
          </a:prstGeom>
          <a:noFill/>
          <a:ln w="9525">
            <a:noFill/>
            <a:miter lim="800000"/>
            <a:headEnd/>
            <a:tailEnd/>
          </a:ln>
        </p:spPr>
      </p:pic>
      <p:pic>
        <p:nvPicPr>
          <p:cNvPr id="1037" name="Picture 13"/>
          <p:cNvPicPr>
            <a:picLocks noChangeAspect="1" noChangeArrowheads="1"/>
          </p:cNvPicPr>
          <p:nvPr/>
        </p:nvPicPr>
        <p:blipFill>
          <a:blip r:embed="rId9" cstate="print"/>
          <a:srcRect l="35293" r="4710" b="42639"/>
          <a:stretch>
            <a:fillRect/>
          </a:stretch>
        </p:blipFill>
        <p:spPr bwMode="auto">
          <a:xfrm>
            <a:off x="4489479" y="1797410"/>
            <a:ext cx="720079" cy="974225"/>
          </a:xfrm>
          <a:prstGeom prst="roundRect">
            <a:avLst/>
          </a:prstGeom>
          <a:noFill/>
          <a:ln w="9525">
            <a:solidFill>
              <a:srgbClr val="666666"/>
            </a:solidFill>
            <a:miter lim="800000"/>
            <a:headEnd/>
            <a:tailEnd/>
          </a:ln>
        </p:spPr>
      </p:pic>
      <p:sp>
        <p:nvSpPr>
          <p:cNvPr id="2" name="Title 1"/>
          <p:cNvSpPr>
            <a:spLocks noGrp="1"/>
          </p:cNvSpPr>
          <p:nvPr>
            <p:ph type="title"/>
          </p:nvPr>
        </p:nvSpPr>
        <p:spPr>
          <a:xfrm>
            <a:off x="495300" y="706686"/>
            <a:ext cx="8915400" cy="922114"/>
          </a:xfrm>
        </p:spPr>
        <p:txBody>
          <a:bodyPr>
            <a:noAutofit/>
          </a:bodyPr>
          <a:lstStyle/>
          <a:p>
            <a:r>
              <a:rPr lang="en-GB" sz="2800" dirty="0" smtClean="0"/>
              <a:t>Tradedoubler drives </a:t>
            </a:r>
            <a:r>
              <a:rPr lang="en-GB" sz="2800" dirty="0"/>
              <a:t>online sales </a:t>
            </a:r>
            <a:r>
              <a:rPr lang="en-GB" sz="2800" dirty="0" smtClean="0"/>
              <a:t>through its established network </a:t>
            </a:r>
            <a:r>
              <a:rPr lang="en-GB" sz="2800" dirty="0"/>
              <a:t>of </a:t>
            </a:r>
            <a:r>
              <a:rPr lang="en-GB" sz="2800" dirty="0" smtClean="0"/>
              <a:t>publishers </a:t>
            </a:r>
            <a:r>
              <a:rPr lang="en-GB" sz="2800" dirty="0"/>
              <a:t>who promote </a:t>
            </a:r>
            <a:r>
              <a:rPr lang="en-GB" sz="2800" dirty="0" smtClean="0"/>
              <a:t>advertiser products </a:t>
            </a:r>
            <a:r>
              <a:rPr lang="en-GB" sz="2800" dirty="0"/>
              <a:t>in return for </a:t>
            </a:r>
            <a:r>
              <a:rPr lang="en-GB" sz="2800" dirty="0" smtClean="0"/>
              <a:t>commission</a:t>
            </a:r>
            <a:r>
              <a:rPr lang="en-GB" sz="2800" dirty="0"/>
              <a:t/>
            </a:r>
            <a:br>
              <a:rPr lang="en-GB" sz="2800" dirty="0"/>
            </a:br>
            <a:endParaRPr lang="en-GB" sz="2800" dirty="0"/>
          </a:p>
        </p:txBody>
      </p:sp>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2670806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548680"/>
            <a:ext cx="8915400" cy="922114"/>
          </a:xfrm>
        </p:spPr>
        <p:txBody>
          <a:bodyPr>
            <a:noAutofit/>
          </a:bodyPr>
          <a:lstStyle/>
          <a:p>
            <a:r>
              <a:rPr lang="en-GB" sz="2800" dirty="0" smtClean="0"/>
              <a:t>Performance marketing payment flow</a:t>
            </a:r>
            <a:r>
              <a:rPr lang="en-GB" sz="2800" dirty="0"/>
              <a:t/>
            </a:r>
            <a:br>
              <a:rPr lang="en-GB" sz="2800" dirty="0"/>
            </a:br>
            <a:endParaRPr lang="en-GB" sz="2800" dirty="0"/>
          </a:p>
        </p:txBody>
      </p:sp>
      <p:sp>
        <p:nvSpPr>
          <p:cNvPr id="12" name="Content Placeholder 11"/>
          <p:cNvSpPr>
            <a:spLocks noGrp="1"/>
          </p:cNvSpPr>
          <p:nvPr>
            <p:ph idx="1"/>
          </p:nvPr>
        </p:nvSpPr>
        <p:spPr>
          <a:xfrm>
            <a:off x="5169024" y="1708228"/>
            <a:ext cx="4464496" cy="4879978"/>
          </a:xfrm>
        </p:spPr>
        <p:txBody>
          <a:bodyPr>
            <a:normAutofit/>
          </a:bodyPr>
          <a:lstStyle/>
          <a:p>
            <a:r>
              <a:rPr lang="en-GB" sz="1800" dirty="0" smtClean="0"/>
              <a:t>Revenue </a:t>
            </a:r>
            <a:r>
              <a:rPr lang="en-GB" sz="1800" dirty="0"/>
              <a:t>is a </a:t>
            </a:r>
            <a:r>
              <a:rPr lang="en-GB" sz="1800" dirty="0" smtClean="0"/>
              <a:t>result of successfully managing advertiser marketing programmes within </a:t>
            </a:r>
            <a:r>
              <a:rPr lang="en-GB" sz="1800" dirty="0"/>
              <a:t>our publisher </a:t>
            </a:r>
            <a:r>
              <a:rPr lang="en-GB" sz="1800" dirty="0" smtClean="0"/>
              <a:t>network</a:t>
            </a:r>
          </a:p>
          <a:p>
            <a:endParaRPr lang="en-GB" sz="600" dirty="0" smtClean="0"/>
          </a:p>
          <a:p>
            <a:endParaRPr lang="en-GB" sz="200" dirty="0" smtClean="0"/>
          </a:p>
          <a:p>
            <a:r>
              <a:rPr lang="en-GB" sz="1800" dirty="0" smtClean="0"/>
              <a:t>Tradedoubler collects a payment from the </a:t>
            </a:r>
            <a:r>
              <a:rPr lang="en-GB" sz="1800" dirty="0"/>
              <a:t>advertiser </a:t>
            </a:r>
            <a:r>
              <a:rPr lang="en-GB" sz="1800" dirty="0" smtClean="0"/>
              <a:t>&amp; manages payment to the publisher</a:t>
            </a:r>
          </a:p>
          <a:p>
            <a:endParaRPr lang="en-GB" sz="1800" dirty="0" smtClean="0"/>
          </a:p>
          <a:p>
            <a:endParaRPr lang="en-GB" sz="1800" dirty="0"/>
          </a:p>
          <a:p>
            <a:endParaRPr lang="en-GB" sz="1800" dirty="0" smtClean="0"/>
          </a:p>
          <a:p>
            <a:endParaRPr lang="en-GB" sz="1000" dirty="0"/>
          </a:p>
          <a:p>
            <a:r>
              <a:rPr lang="en-GB" sz="1800" dirty="0" smtClean="0"/>
              <a:t>Tradedoubler retains a commission and/or fee for managing the transaction </a:t>
            </a:r>
          </a:p>
          <a:p>
            <a:endParaRPr lang="en-GB" sz="1800" dirty="0" smtClean="0"/>
          </a:p>
          <a:p>
            <a:endParaRPr lang="en-GB" sz="1800" dirty="0" smtClean="0"/>
          </a:p>
          <a:p>
            <a:endParaRPr lang="en-GB" sz="1800" dirty="0"/>
          </a:p>
        </p:txBody>
      </p:sp>
      <p:sp>
        <p:nvSpPr>
          <p:cNvPr id="7" name="TextBox 6"/>
          <p:cNvSpPr txBox="1"/>
          <p:nvPr/>
        </p:nvSpPr>
        <p:spPr>
          <a:xfrm>
            <a:off x="2291530" y="1369673"/>
            <a:ext cx="1723549" cy="338554"/>
          </a:xfrm>
          <a:prstGeom prst="rect">
            <a:avLst/>
          </a:prstGeom>
          <a:noFill/>
        </p:spPr>
        <p:txBody>
          <a:bodyPr wrap="none" rtlCol="0">
            <a:spAutoFit/>
          </a:bodyPr>
          <a:lstStyle/>
          <a:p>
            <a:r>
              <a:rPr lang="en-GB" sz="1600" dirty="0" smtClean="0">
                <a:latin typeface="Trebuchet MS" pitchFamily="34" charset="0"/>
              </a:rPr>
              <a:t>Online consumer</a:t>
            </a:r>
          </a:p>
        </p:txBody>
      </p:sp>
      <p:sp>
        <p:nvSpPr>
          <p:cNvPr id="8" name="TextBox 7"/>
          <p:cNvSpPr txBox="1"/>
          <p:nvPr/>
        </p:nvSpPr>
        <p:spPr>
          <a:xfrm>
            <a:off x="2291530" y="6218874"/>
            <a:ext cx="1032655" cy="338554"/>
          </a:xfrm>
          <a:prstGeom prst="rect">
            <a:avLst/>
          </a:prstGeom>
          <a:noFill/>
        </p:spPr>
        <p:txBody>
          <a:bodyPr wrap="none" rtlCol="0">
            <a:spAutoFit/>
          </a:bodyPr>
          <a:lstStyle/>
          <a:p>
            <a:r>
              <a:rPr lang="en-GB" sz="1600" dirty="0" smtClean="0">
                <a:latin typeface="Trebuchet MS" pitchFamily="34" charset="0"/>
              </a:rPr>
              <a:t>Publisher</a:t>
            </a:r>
          </a:p>
        </p:txBody>
      </p:sp>
      <p:sp>
        <p:nvSpPr>
          <p:cNvPr id="9" name="TextBox 8"/>
          <p:cNvSpPr txBox="1"/>
          <p:nvPr/>
        </p:nvSpPr>
        <p:spPr>
          <a:xfrm>
            <a:off x="2291530" y="2555612"/>
            <a:ext cx="1130438" cy="338554"/>
          </a:xfrm>
          <a:prstGeom prst="rect">
            <a:avLst/>
          </a:prstGeom>
          <a:noFill/>
        </p:spPr>
        <p:txBody>
          <a:bodyPr wrap="none" rtlCol="0">
            <a:spAutoFit/>
          </a:bodyPr>
          <a:lstStyle/>
          <a:p>
            <a:r>
              <a:rPr lang="en-GB" sz="1600" dirty="0" smtClean="0">
                <a:latin typeface="Trebuchet MS" pitchFamily="34" charset="0"/>
              </a:rPr>
              <a:t>Advertiser</a:t>
            </a:r>
          </a:p>
        </p:txBody>
      </p:sp>
      <p:pic>
        <p:nvPicPr>
          <p:cNvPr id="1031" name="Picture 7" descr="C:\Users\laptop1\Desktop\signpost.jpg"/>
          <p:cNvPicPr>
            <a:picLocks noChangeAspect="1" noChangeArrowheads="1"/>
          </p:cNvPicPr>
          <p:nvPr/>
        </p:nvPicPr>
        <p:blipFill>
          <a:blip r:embed="rId3" cstate="print"/>
          <a:srcRect/>
          <a:stretch>
            <a:fillRect/>
          </a:stretch>
        </p:blipFill>
        <p:spPr bwMode="auto">
          <a:xfrm>
            <a:off x="1854590" y="6108104"/>
            <a:ext cx="410810" cy="480102"/>
          </a:xfrm>
          <a:prstGeom prst="rect">
            <a:avLst/>
          </a:prstGeom>
          <a:noFill/>
        </p:spPr>
      </p:pic>
      <p:pic>
        <p:nvPicPr>
          <p:cNvPr id="1032" name="Picture 8" descr="C:\Users\laptop1\Desktop\shopping_2.jpg"/>
          <p:cNvPicPr>
            <a:picLocks noChangeAspect="1" noChangeArrowheads="1"/>
          </p:cNvPicPr>
          <p:nvPr/>
        </p:nvPicPr>
        <p:blipFill>
          <a:blip r:embed="rId4" cstate="print"/>
          <a:srcRect/>
          <a:stretch>
            <a:fillRect/>
          </a:stretch>
        </p:blipFill>
        <p:spPr bwMode="auto">
          <a:xfrm>
            <a:off x="1854590" y="2492607"/>
            <a:ext cx="339683" cy="432337"/>
          </a:xfrm>
          <a:prstGeom prst="rect">
            <a:avLst/>
          </a:prstGeom>
          <a:noFill/>
        </p:spPr>
      </p:pic>
      <p:pic>
        <p:nvPicPr>
          <p:cNvPr id="1037" name="Picture 13"/>
          <p:cNvPicPr>
            <a:picLocks noChangeAspect="1" noChangeArrowheads="1"/>
          </p:cNvPicPr>
          <p:nvPr/>
        </p:nvPicPr>
        <p:blipFill>
          <a:blip r:embed="rId5" cstate="print"/>
          <a:srcRect l="35293" r="4710" b="42639"/>
          <a:stretch>
            <a:fillRect/>
          </a:stretch>
        </p:blipFill>
        <p:spPr bwMode="auto">
          <a:xfrm>
            <a:off x="1854590" y="1340768"/>
            <a:ext cx="322531" cy="436366"/>
          </a:xfrm>
          <a:prstGeom prst="roundRect">
            <a:avLst/>
          </a:prstGeom>
          <a:noFill/>
          <a:ln w="9525">
            <a:solidFill>
              <a:srgbClr val="666666"/>
            </a:solidFill>
            <a:miter lim="800000"/>
            <a:headEnd/>
            <a:tailEnd/>
          </a:ln>
        </p:spPr>
      </p:pic>
      <p:sp>
        <p:nvSpPr>
          <p:cNvPr id="28" name="TextBox 27"/>
          <p:cNvSpPr txBox="1"/>
          <p:nvPr/>
        </p:nvSpPr>
        <p:spPr>
          <a:xfrm>
            <a:off x="1867555" y="4694664"/>
            <a:ext cx="1620508" cy="369332"/>
          </a:xfrm>
          <a:prstGeom prst="rect">
            <a:avLst/>
          </a:prstGeom>
          <a:noFill/>
        </p:spPr>
        <p:txBody>
          <a:bodyPr wrap="none" rtlCol="0">
            <a:spAutoFit/>
          </a:bodyPr>
          <a:lstStyle/>
          <a:p>
            <a:r>
              <a:rPr lang="en-GB" b="1" dirty="0" smtClean="0">
                <a:latin typeface="Trebuchet MS" pitchFamily="34" charset="0"/>
              </a:rPr>
              <a:t>Trade</a:t>
            </a:r>
            <a:r>
              <a:rPr lang="en-GB" b="1" dirty="0" smtClean="0">
                <a:solidFill>
                  <a:srgbClr val="0099CC"/>
                </a:solidFill>
                <a:latin typeface="Trebuchet MS" pitchFamily="34" charset="0"/>
              </a:rPr>
              <a:t>doubler</a:t>
            </a:r>
          </a:p>
        </p:txBody>
      </p:sp>
      <p:sp>
        <p:nvSpPr>
          <p:cNvPr id="33" name="TextBox 32"/>
          <p:cNvSpPr txBox="1"/>
          <p:nvPr/>
        </p:nvSpPr>
        <p:spPr>
          <a:xfrm>
            <a:off x="416503" y="3175228"/>
            <a:ext cx="4536497" cy="830997"/>
          </a:xfrm>
          <a:prstGeom prst="rect">
            <a:avLst/>
          </a:prstGeom>
          <a:solidFill>
            <a:srgbClr val="0099CC"/>
          </a:solidFill>
        </p:spPr>
        <p:txBody>
          <a:bodyPr wrap="square" rtlCol="0">
            <a:spAutoFit/>
          </a:bodyPr>
          <a:lstStyle/>
          <a:p>
            <a:pPr algn="ctr"/>
            <a:r>
              <a:rPr lang="en-GB" sz="1400" b="1" dirty="0" smtClean="0">
                <a:solidFill>
                  <a:schemeClr val="bg1"/>
                </a:solidFill>
                <a:latin typeface="Trebuchet MS" pitchFamily="34" charset="0"/>
              </a:rPr>
              <a:t>Pre-defined programme ‘commission’ </a:t>
            </a:r>
          </a:p>
          <a:p>
            <a:pPr algn="ctr"/>
            <a:r>
              <a:rPr lang="en-GB" sz="2000" b="1" dirty="0" smtClean="0">
                <a:solidFill>
                  <a:schemeClr val="bg1"/>
                </a:solidFill>
                <a:latin typeface="Trebuchet MS" pitchFamily="34" charset="0"/>
              </a:rPr>
              <a:t>+</a:t>
            </a:r>
          </a:p>
          <a:p>
            <a:pPr algn="ctr"/>
            <a:r>
              <a:rPr lang="en-GB" sz="1400" b="1" dirty="0" smtClean="0">
                <a:solidFill>
                  <a:schemeClr val="bg1"/>
                </a:solidFill>
                <a:latin typeface="Trebuchet MS" pitchFamily="34" charset="0"/>
              </a:rPr>
              <a:t>Network ‘override’ </a:t>
            </a:r>
          </a:p>
        </p:txBody>
      </p:sp>
      <p:sp>
        <p:nvSpPr>
          <p:cNvPr id="4" name="Isosceles Triangle 3"/>
          <p:cNvSpPr/>
          <p:nvPr/>
        </p:nvSpPr>
        <p:spPr>
          <a:xfrm rot="10800000">
            <a:off x="416496" y="4423756"/>
            <a:ext cx="4536499" cy="144016"/>
          </a:xfrm>
          <a:prstGeom prst="triangle">
            <a:avLst/>
          </a:prstGeom>
          <a:solidFill>
            <a:srgbClr val="0099CD"/>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600" b="1" dirty="0" smtClean="0">
              <a:solidFill>
                <a:schemeClr val="tx1"/>
              </a:solidFill>
              <a:latin typeface="Trebuchet MS" pitchFamily="34" charset="0"/>
              <a:cs typeface="Century Gothic"/>
            </a:endParaRPr>
          </a:p>
        </p:txBody>
      </p:sp>
      <p:sp>
        <p:nvSpPr>
          <p:cNvPr id="36" name="TextBox 35"/>
          <p:cNvSpPr txBox="1"/>
          <p:nvPr/>
        </p:nvSpPr>
        <p:spPr>
          <a:xfrm>
            <a:off x="435442" y="5229200"/>
            <a:ext cx="4536497" cy="307777"/>
          </a:xfrm>
          <a:prstGeom prst="rect">
            <a:avLst/>
          </a:prstGeom>
          <a:solidFill>
            <a:srgbClr val="0099CC"/>
          </a:solidFill>
        </p:spPr>
        <p:txBody>
          <a:bodyPr wrap="square" rtlCol="0">
            <a:spAutoFit/>
          </a:bodyPr>
          <a:lstStyle/>
          <a:p>
            <a:pPr algn="ctr"/>
            <a:r>
              <a:rPr lang="en-GB" sz="1400" b="1">
                <a:solidFill>
                  <a:schemeClr val="bg1"/>
                </a:solidFill>
                <a:latin typeface="Trebuchet MS" pitchFamily="34" charset="0"/>
              </a:rPr>
              <a:t>Pre-defined </a:t>
            </a:r>
            <a:r>
              <a:rPr lang="en-GB" sz="1400" b="1" smtClean="0">
                <a:solidFill>
                  <a:schemeClr val="bg1"/>
                </a:solidFill>
                <a:latin typeface="Trebuchet MS" pitchFamily="34" charset="0"/>
              </a:rPr>
              <a:t>programme </a:t>
            </a:r>
            <a:r>
              <a:rPr lang="en-GB" sz="1400" b="1" dirty="0">
                <a:solidFill>
                  <a:schemeClr val="bg1"/>
                </a:solidFill>
                <a:latin typeface="Trebuchet MS" pitchFamily="34" charset="0"/>
              </a:rPr>
              <a:t>‘commission’ </a:t>
            </a:r>
            <a:endParaRPr lang="en-GB" sz="1400" b="1" dirty="0" smtClean="0">
              <a:solidFill>
                <a:schemeClr val="bg1"/>
              </a:solidFill>
              <a:latin typeface="Trebuchet MS" pitchFamily="34" charset="0"/>
            </a:endParaRPr>
          </a:p>
        </p:txBody>
      </p:sp>
      <p:sp>
        <p:nvSpPr>
          <p:cNvPr id="37" name="Isosceles Triangle 36"/>
          <p:cNvSpPr/>
          <p:nvPr/>
        </p:nvSpPr>
        <p:spPr>
          <a:xfrm rot="10800000">
            <a:off x="435435" y="5773538"/>
            <a:ext cx="4536499" cy="144016"/>
          </a:xfrm>
          <a:prstGeom prst="triangle">
            <a:avLst/>
          </a:prstGeom>
          <a:solidFill>
            <a:srgbClr val="0099CD"/>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600" b="1" dirty="0" smtClean="0">
              <a:solidFill>
                <a:schemeClr val="tx1"/>
              </a:solidFill>
              <a:latin typeface="Trebuchet MS" pitchFamily="34" charset="0"/>
              <a:cs typeface="Century Gothic"/>
            </a:endParaRPr>
          </a:p>
        </p:txBody>
      </p:sp>
      <p:sp>
        <p:nvSpPr>
          <p:cNvPr id="42" name="TextBox 41"/>
          <p:cNvSpPr txBox="1"/>
          <p:nvPr/>
        </p:nvSpPr>
        <p:spPr>
          <a:xfrm>
            <a:off x="435444" y="1921783"/>
            <a:ext cx="4536497" cy="307777"/>
          </a:xfrm>
          <a:prstGeom prst="rect">
            <a:avLst/>
          </a:prstGeom>
          <a:solidFill>
            <a:srgbClr val="0099CC"/>
          </a:solidFill>
        </p:spPr>
        <p:txBody>
          <a:bodyPr wrap="square" rtlCol="0">
            <a:spAutoFit/>
          </a:bodyPr>
          <a:lstStyle/>
          <a:p>
            <a:pPr algn="ctr"/>
            <a:r>
              <a:rPr lang="en-GB" sz="1400" b="1" dirty="0" smtClean="0">
                <a:solidFill>
                  <a:schemeClr val="bg1"/>
                </a:solidFill>
                <a:latin typeface="Trebuchet MS" pitchFamily="34" charset="0"/>
              </a:rPr>
              <a:t>Purchase (sales order value)</a:t>
            </a:r>
            <a:endParaRPr lang="en-GB" sz="1400" b="1" dirty="0">
              <a:solidFill>
                <a:schemeClr val="bg1"/>
              </a:solidFill>
              <a:latin typeface="Trebuchet MS" pitchFamily="34" charset="0"/>
            </a:endParaRPr>
          </a:p>
        </p:txBody>
      </p:sp>
      <p:sp>
        <p:nvSpPr>
          <p:cNvPr id="43" name="Isosceles Triangle 42"/>
          <p:cNvSpPr/>
          <p:nvPr/>
        </p:nvSpPr>
        <p:spPr>
          <a:xfrm rot="10800000">
            <a:off x="435437" y="2209815"/>
            <a:ext cx="4536499" cy="144016"/>
          </a:xfrm>
          <a:prstGeom prst="triangle">
            <a:avLst/>
          </a:prstGeom>
          <a:solidFill>
            <a:srgbClr val="0099CD"/>
          </a:solidFill>
          <a:ln>
            <a:solidFill>
              <a:srgbClr val="00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600" b="1" dirty="0" smtClean="0">
              <a:solidFill>
                <a:schemeClr val="tx1"/>
              </a:solidFill>
              <a:latin typeface="Trebuchet MS" pitchFamily="34" charset="0"/>
              <a:cs typeface="Century Gothic"/>
            </a:endParaRPr>
          </a:p>
        </p:txBody>
      </p:sp>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30375" y="6180667"/>
            <a:ext cx="2275624" cy="677333"/>
          </a:xfrm>
          <a:prstGeom prst="rect">
            <a:avLst/>
          </a:prstGeom>
        </p:spPr>
      </p:pic>
    </p:spTree>
    <p:extLst>
      <p:ext uri="{BB962C8B-B14F-4D97-AF65-F5344CB8AC3E}">
        <p14:creationId xmlns:p14="http://schemas.microsoft.com/office/powerpoint/2010/main" val="895710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9210228" cy="922114"/>
          </a:xfrm>
        </p:spPr>
        <p:txBody>
          <a:bodyPr>
            <a:noAutofit/>
          </a:bodyPr>
          <a:lstStyle/>
          <a:p>
            <a:pPr>
              <a:spcBef>
                <a:spcPts val="600"/>
              </a:spcBef>
              <a:spcAft>
                <a:spcPts val="600"/>
              </a:spcAft>
            </a:pPr>
            <a:r>
              <a:rPr lang="en-GB" sz="2800" dirty="0" smtClean="0">
                <a:latin typeface="Trebuchet MS"/>
                <a:cs typeface="Trebuchet MS"/>
              </a:rPr>
              <a:t>A high </a:t>
            </a:r>
            <a:r>
              <a:rPr lang="en-GB" sz="2800" dirty="0">
                <a:latin typeface="Trebuchet MS"/>
                <a:cs typeface="Trebuchet MS"/>
              </a:rPr>
              <a:t>quality international network of </a:t>
            </a:r>
            <a:r>
              <a:rPr lang="en-GB" sz="2800" dirty="0" smtClean="0">
                <a:latin typeface="Trebuchet MS"/>
                <a:cs typeface="Trebuchet MS"/>
              </a:rPr>
              <a:t>over 180,000 online and mobile publishers</a:t>
            </a:r>
            <a:endParaRPr lang="en-GB" sz="2800" dirty="0">
              <a:latin typeface="Trebuchet MS"/>
              <a:cs typeface="Trebuchet MS"/>
            </a:endParaRPr>
          </a:p>
        </p:txBody>
      </p:sp>
      <p:sp>
        <p:nvSpPr>
          <p:cNvPr id="5" name="Rounded Rectangle 4"/>
          <p:cNvSpPr/>
          <p:nvPr/>
        </p:nvSpPr>
        <p:spPr>
          <a:xfrm>
            <a:off x="5631371" y="3354944"/>
            <a:ext cx="3878389" cy="89731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smtClean="0">
                <a:solidFill>
                  <a:srgbClr val="0099CC"/>
                </a:solidFill>
                <a:latin typeface="Trebuchet MS" pitchFamily="34" charset="0"/>
              </a:rPr>
              <a:t>Cash-back sites</a:t>
            </a:r>
          </a:p>
          <a:p>
            <a:r>
              <a:rPr lang="en-GB" sz="1400" dirty="0" smtClean="0">
                <a:solidFill>
                  <a:schemeClr val="tx1"/>
                </a:solidFill>
                <a:latin typeface="Trebuchet MS" pitchFamily="34" charset="0"/>
              </a:rPr>
              <a:t>Share the merchant commission with the purchasing customer (post purchase)</a:t>
            </a:r>
            <a:endParaRPr lang="en-GB" sz="1400" b="1" dirty="0" smtClean="0">
              <a:solidFill>
                <a:schemeClr val="tx1"/>
              </a:solidFill>
              <a:latin typeface="Trebuchet MS" pitchFamily="34" charset="0"/>
              <a:cs typeface="Century Gothic"/>
            </a:endParaRPr>
          </a:p>
        </p:txBody>
      </p:sp>
      <p:sp>
        <p:nvSpPr>
          <p:cNvPr id="7" name="Rounded Rectangle 6"/>
          <p:cNvSpPr/>
          <p:nvPr/>
        </p:nvSpPr>
        <p:spPr>
          <a:xfrm>
            <a:off x="5620219" y="5665837"/>
            <a:ext cx="3781475" cy="88356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smtClean="0">
                <a:solidFill>
                  <a:srgbClr val="0099CC"/>
                </a:solidFill>
                <a:latin typeface="Trebuchet MS" pitchFamily="34" charset="0"/>
              </a:rPr>
              <a:t>Voucher and promotion code sites</a:t>
            </a:r>
          </a:p>
          <a:p>
            <a:r>
              <a:rPr lang="en-GB" sz="1400" dirty="0" smtClean="0">
                <a:solidFill>
                  <a:schemeClr val="tx1"/>
                </a:solidFill>
                <a:latin typeface="Trebuchet MS" pitchFamily="34" charset="0"/>
              </a:rPr>
              <a:t>Provide merchant offers and deals direct to consumers in the form </a:t>
            </a:r>
          </a:p>
          <a:p>
            <a:r>
              <a:rPr lang="en-GB" sz="1400" dirty="0" smtClean="0">
                <a:solidFill>
                  <a:schemeClr val="tx1"/>
                </a:solidFill>
                <a:latin typeface="Trebuchet MS" pitchFamily="34" charset="0"/>
              </a:rPr>
              <a:t>of coupons and codes</a:t>
            </a:r>
          </a:p>
        </p:txBody>
      </p:sp>
      <p:sp>
        <p:nvSpPr>
          <p:cNvPr id="4" name="Rounded Rectangle 3"/>
          <p:cNvSpPr/>
          <p:nvPr/>
        </p:nvSpPr>
        <p:spPr>
          <a:xfrm>
            <a:off x="5620220" y="4456005"/>
            <a:ext cx="3889539" cy="107866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smtClean="0">
                <a:solidFill>
                  <a:srgbClr val="0099CC"/>
                </a:solidFill>
                <a:latin typeface="Trebuchet MS" pitchFamily="34" charset="0"/>
              </a:rPr>
              <a:t>Reward and incentive sites</a:t>
            </a:r>
          </a:p>
          <a:p>
            <a:r>
              <a:rPr lang="en-GB" sz="1400" dirty="0" smtClean="0">
                <a:solidFill>
                  <a:schemeClr val="tx1"/>
                </a:solidFill>
                <a:latin typeface="Trebuchet MS" pitchFamily="34" charset="0"/>
              </a:rPr>
              <a:t>Offer rewards for activities including purchase, service use, referrals and content submission, with rewards taking several forms</a:t>
            </a:r>
          </a:p>
        </p:txBody>
      </p:sp>
      <p:sp>
        <p:nvSpPr>
          <p:cNvPr id="6" name="Rounded Rectangle 5"/>
          <p:cNvSpPr/>
          <p:nvPr/>
        </p:nvSpPr>
        <p:spPr>
          <a:xfrm>
            <a:off x="5598751" y="1764276"/>
            <a:ext cx="4027212" cy="148119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smtClean="0">
                <a:solidFill>
                  <a:srgbClr val="0099CC"/>
                </a:solidFill>
                <a:latin typeface="Trebuchet MS" pitchFamily="34" charset="0"/>
              </a:rPr>
              <a:t>Comparison &amp; meta-search sites</a:t>
            </a:r>
          </a:p>
          <a:p>
            <a:r>
              <a:rPr lang="en-GB" sz="1400" dirty="0" smtClean="0">
                <a:solidFill>
                  <a:schemeClr val="tx1"/>
                </a:solidFill>
                <a:latin typeface="Trebuchet MS" pitchFamily="34" charset="0"/>
              </a:rPr>
              <a:t>Compare products from multiple retailers to help consumers find the best deals. Meta-search sites (common in travel) aggregate search engines and databases </a:t>
            </a:r>
          </a:p>
          <a:p>
            <a:r>
              <a:rPr lang="en-GB" sz="1400" dirty="0" smtClean="0">
                <a:solidFill>
                  <a:schemeClr val="tx1"/>
                </a:solidFill>
                <a:latin typeface="Trebuchet MS" pitchFamily="34" charset="0"/>
              </a:rPr>
              <a:t>into a single list</a:t>
            </a:r>
          </a:p>
        </p:txBody>
      </p:sp>
      <p:sp>
        <p:nvSpPr>
          <p:cNvPr id="8" name="Rounded Rectangle 7"/>
          <p:cNvSpPr/>
          <p:nvPr/>
        </p:nvSpPr>
        <p:spPr>
          <a:xfrm>
            <a:off x="495301" y="2611218"/>
            <a:ext cx="3124328" cy="107393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r"/>
            <a:r>
              <a:rPr lang="en-GB" sz="1400" b="1" dirty="0" smtClean="0">
                <a:solidFill>
                  <a:srgbClr val="0099CC"/>
                </a:solidFill>
                <a:latin typeface="Trebuchet MS" pitchFamily="34" charset="0"/>
              </a:rPr>
              <a:t>Group buying sites</a:t>
            </a:r>
          </a:p>
          <a:p>
            <a:pPr algn="r"/>
            <a:r>
              <a:rPr lang="en-GB" sz="1400" dirty="0" smtClean="0">
                <a:solidFill>
                  <a:schemeClr val="tx1"/>
                </a:solidFill>
                <a:latin typeface="Trebuchet MS" pitchFamily="34" charset="0"/>
              </a:rPr>
              <a:t>Offer products and services at reduced prices based on supplying a minimum number of buyers</a:t>
            </a:r>
          </a:p>
        </p:txBody>
      </p:sp>
      <p:sp>
        <p:nvSpPr>
          <p:cNvPr id="9" name="Rounded Rectangle 8"/>
          <p:cNvSpPr/>
          <p:nvPr/>
        </p:nvSpPr>
        <p:spPr>
          <a:xfrm>
            <a:off x="711524" y="3716793"/>
            <a:ext cx="2896953" cy="7920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r"/>
            <a:r>
              <a:rPr lang="en-GB" sz="1400" b="1" dirty="0" smtClean="0">
                <a:solidFill>
                  <a:srgbClr val="0099CC"/>
                </a:solidFill>
                <a:latin typeface="Trebuchet MS" pitchFamily="34" charset="0"/>
              </a:rPr>
              <a:t>Email &amp; database</a:t>
            </a:r>
          </a:p>
          <a:p>
            <a:pPr algn="r"/>
            <a:r>
              <a:rPr lang="en-GB" sz="1400" dirty="0" smtClean="0">
                <a:solidFill>
                  <a:schemeClr val="tx1"/>
                </a:solidFill>
                <a:latin typeface="Trebuchet MS" pitchFamily="34" charset="0"/>
              </a:rPr>
              <a:t>Publishers working with email databases and newsletters</a:t>
            </a:r>
          </a:p>
        </p:txBody>
      </p:sp>
      <p:sp>
        <p:nvSpPr>
          <p:cNvPr id="10" name="Rounded Rectangle 9"/>
          <p:cNvSpPr/>
          <p:nvPr/>
        </p:nvSpPr>
        <p:spPr>
          <a:xfrm>
            <a:off x="495300" y="4555047"/>
            <a:ext cx="3180083" cy="19888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r"/>
            <a:r>
              <a:rPr lang="en-GB" sz="1400" b="1" dirty="0" smtClean="0">
                <a:solidFill>
                  <a:srgbClr val="0099CC"/>
                </a:solidFill>
                <a:latin typeface="Trebuchet MS" pitchFamily="34" charset="0"/>
              </a:rPr>
              <a:t>Paid search affiliates</a:t>
            </a:r>
          </a:p>
          <a:p>
            <a:pPr algn="r"/>
            <a:r>
              <a:rPr lang="en-GB" sz="1400" dirty="0" smtClean="0">
                <a:solidFill>
                  <a:schemeClr val="tx1"/>
                </a:solidFill>
                <a:latin typeface="Trebuchet MS" pitchFamily="34" charset="0"/>
              </a:rPr>
              <a:t>Publishers bid on keywords for specific products and receive a commission for sales from the resulting click-through. They rely on plugging gaps in merchants’ PPC activity to ensure commissions exceed search engine costs</a:t>
            </a:r>
          </a:p>
        </p:txBody>
      </p:sp>
      <p:sp>
        <p:nvSpPr>
          <p:cNvPr id="14" name="Rounded Rectangle 13"/>
          <p:cNvSpPr/>
          <p:nvPr/>
        </p:nvSpPr>
        <p:spPr>
          <a:xfrm>
            <a:off x="709150" y="1750780"/>
            <a:ext cx="2896953" cy="7920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r"/>
            <a:r>
              <a:rPr lang="en-GB" sz="1400" b="1" dirty="0" smtClean="0">
                <a:solidFill>
                  <a:srgbClr val="0099CC"/>
                </a:solidFill>
                <a:latin typeface="Trebuchet MS" pitchFamily="34" charset="0"/>
              </a:rPr>
              <a:t>Social, content &amp; editorial sites</a:t>
            </a:r>
          </a:p>
          <a:p>
            <a:pPr algn="r"/>
            <a:r>
              <a:rPr lang="en-GB" sz="1400" dirty="0" smtClean="0">
                <a:solidFill>
                  <a:schemeClr val="tx1"/>
                </a:solidFill>
                <a:latin typeface="Trebuchet MS" pitchFamily="34" charset="0"/>
              </a:rPr>
              <a:t>Social networking, forums, </a:t>
            </a:r>
          </a:p>
          <a:p>
            <a:pPr algn="r"/>
            <a:r>
              <a:rPr lang="en-GB" sz="1400" dirty="0" smtClean="0">
                <a:solidFill>
                  <a:schemeClr val="tx1"/>
                </a:solidFill>
                <a:latin typeface="Trebuchet MS" pitchFamily="34" charset="0"/>
              </a:rPr>
              <a:t>blogs, and review sites</a:t>
            </a:r>
          </a:p>
        </p:txBody>
      </p:sp>
      <p:sp>
        <p:nvSpPr>
          <p:cNvPr id="15" name="Rectangle 14"/>
          <p:cNvSpPr/>
          <p:nvPr/>
        </p:nvSpPr>
        <p:spPr>
          <a:xfrm>
            <a:off x="495300" y="1268760"/>
            <a:ext cx="8778180" cy="400110"/>
          </a:xfrm>
          <a:prstGeom prst="rect">
            <a:avLst/>
          </a:prstGeom>
        </p:spPr>
        <p:txBody>
          <a:bodyPr wrap="square">
            <a:spAutoFit/>
          </a:bodyPr>
          <a:lstStyle/>
          <a:p>
            <a:r>
              <a:rPr lang="en-GB" sz="2000" dirty="0" smtClean="0">
                <a:latin typeface="Trebuchet MS" pitchFamily="34" charset="0"/>
              </a:rPr>
              <a:t>Our network includes a wide range of website categories</a:t>
            </a:r>
          </a:p>
        </p:txBody>
      </p:sp>
      <p:pic>
        <p:nvPicPr>
          <p:cNvPr id="12" name="Picture 10" descr="http://cdn1.iconfinder.com/data/icons/Helveticons_Social/512/Blogger.png"/>
          <p:cNvPicPr>
            <a:picLocks noChangeAspect="1" noChangeArrowheads="1"/>
          </p:cNvPicPr>
          <p:nvPr/>
        </p:nvPicPr>
        <p:blipFill>
          <a:blip r:embed="rId2" cstate="print"/>
          <a:srcRect l="14328" t="15807" r="13642" b="14449"/>
          <a:stretch>
            <a:fillRect/>
          </a:stretch>
        </p:blipFill>
        <p:spPr bwMode="auto">
          <a:xfrm>
            <a:off x="3815589" y="1897772"/>
            <a:ext cx="330166" cy="319687"/>
          </a:xfrm>
          <a:prstGeom prst="rect">
            <a:avLst/>
          </a:prstGeom>
          <a:noFill/>
        </p:spPr>
      </p:pic>
      <p:pic>
        <p:nvPicPr>
          <p:cNvPr id="17" name="Picture 2" descr="C:\Users\laptop1\Desktop\TD Research\PNGs\mobile-add-value.png"/>
          <p:cNvPicPr>
            <a:picLocks noChangeAspect="1" noChangeArrowheads="1"/>
          </p:cNvPicPr>
          <p:nvPr/>
        </p:nvPicPr>
        <p:blipFill>
          <a:blip r:embed="rId3" cstate="print">
            <a:clrChange>
              <a:clrFrom>
                <a:srgbClr val="FFFFFF"/>
              </a:clrFrom>
              <a:clrTo>
                <a:srgbClr val="FFFFFF">
                  <a:alpha val="0"/>
                </a:srgbClr>
              </a:clrTo>
            </a:clrChange>
          </a:blip>
          <a:srcRect l="67352" t="2182" r="2529" b="13336"/>
          <a:stretch>
            <a:fillRect/>
          </a:stretch>
        </p:blipFill>
        <p:spPr bwMode="auto">
          <a:xfrm>
            <a:off x="3724307" y="4778463"/>
            <a:ext cx="512731" cy="501150"/>
          </a:xfrm>
          <a:prstGeom prst="rect">
            <a:avLst/>
          </a:prstGeom>
          <a:noFill/>
        </p:spPr>
      </p:pic>
      <p:pic>
        <p:nvPicPr>
          <p:cNvPr id="18" name="Picture 3" descr="C:\Users\laptop1\Desktop\TD Research\PNGs\loyalty icon.png"/>
          <p:cNvPicPr>
            <a:picLocks noChangeAspect="1" noChangeArrowheads="1"/>
          </p:cNvPicPr>
          <p:nvPr/>
        </p:nvPicPr>
        <p:blipFill>
          <a:blip r:embed="rId4" cstate="print">
            <a:clrChange>
              <a:clrFrom>
                <a:srgbClr val="FFFFFF"/>
              </a:clrFrom>
              <a:clrTo>
                <a:srgbClr val="FFFFFF">
                  <a:alpha val="0"/>
                </a:srgbClr>
              </a:clrTo>
            </a:clrChange>
            <a:biLevel thresh="50000"/>
          </a:blip>
          <a:srcRect/>
          <a:stretch>
            <a:fillRect/>
          </a:stretch>
        </p:blipFill>
        <p:spPr bwMode="auto">
          <a:xfrm>
            <a:off x="5102787" y="4503610"/>
            <a:ext cx="543937" cy="347757"/>
          </a:xfrm>
          <a:prstGeom prst="rect">
            <a:avLst/>
          </a:prstGeom>
          <a:noFill/>
        </p:spPr>
      </p:pic>
      <p:pic>
        <p:nvPicPr>
          <p:cNvPr id="19" name="Picture 5" descr="C:\Users\laptop1\Desktop\TD Research\PNGs\generic QR code.jpg"/>
          <p:cNvPicPr>
            <a:picLocks noChangeAspect="1" noChangeArrowheads="1"/>
          </p:cNvPicPr>
          <p:nvPr/>
        </p:nvPicPr>
        <p:blipFill>
          <a:blip r:embed="rId5" cstate="print"/>
          <a:srcRect/>
          <a:stretch>
            <a:fillRect/>
          </a:stretch>
        </p:blipFill>
        <p:spPr bwMode="auto">
          <a:xfrm>
            <a:off x="5209595" y="5753103"/>
            <a:ext cx="316216" cy="300809"/>
          </a:xfrm>
          <a:prstGeom prst="rect">
            <a:avLst/>
          </a:prstGeom>
          <a:noFill/>
        </p:spPr>
      </p:pic>
      <p:pic>
        <p:nvPicPr>
          <p:cNvPr id="20" name="Picture 6" descr="C:\Users\laptop1\Desktop\TD Research\PNGs\group buying.png"/>
          <p:cNvPicPr>
            <a:picLocks noChangeAspect="1" noChangeArrowheads="1"/>
          </p:cNvPicPr>
          <p:nvPr/>
        </p:nvPicPr>
        <p:blipFill>
          <a:blip r:embed="rId6" cstate="print">
            <a:clrChange>
              <a:clrFrom>
                <a:srgbClr val="FFFFFF"/>
              </a:clrFrom>
              <a:clrTo>
                <a:srgbClr val="FFFFFF">
                  <a:alpha val="0"/>
                </a:srgbClr>
              </a:clrTo>
            </a:clrChange>
            <a:biLevel thresh="50000"/>
          </a:blip>
          <a:srcRect/>
          <a:stretch>
            <a:fillRect/>
          </a:stretch>
        </p:blipFill>
        <p:spPr bwMode="auto">
          <a:xfrm>
            <a:off x="3775668" y="2770754"/>
            <a:ext cx="410007" cy="405267"/>
          </a:xfrm>
          <a:prstGeom prst="rect">
            <a:avLst/>
          </a:prstGeom>
          <a:noFill/>
        </p:spPr>
      </p:pic>
      <p:pic>
        <p:nvPicPr>
          <p:cNvPr id="22" name="Picture 11"/>
          <p:cNvPicPr>
            <a:picLocks noChangeAspect="1" noChangeArrowheads="1"/>
          </p:cNvPicPr>
          <p:nvPr/>
        </p:nvPicPr>
        <p:blipFill>
          <a:blip r:embed="rId7" cstate="print"/>
          <a:srcRect/>
          <a:stretch>
            <a:fillRect/>
          </a:stretch>
        </p:blipFill>
        <p:spPr bwMode="auto">
          <a:xfrm rot="20865141">
            <a:off x="5107381" y="3504270"/>
            <a:ext cx="530494" cy="233731"/>
          </a:xfrm>
          <a:prstGeom prst="rect">
            <a:avLst/>
          </a:prstGeom>
          <a:noFill/>
          <a:ln w="9525">
            <a:noFill/>
            <a:miter lim="800000"/>
            <a:headEnd/>
            <a:tailEnd/>
          </a:ln>
        </p:spPr>
      </p:pic>
      <p:pic>
        <p:nvPicPr>
          <p:cNvPr id="23" name="Picture 14" descr="C:\Users\laptop1\Desktop\TD Research\PNGs\shopping.jpg"/>
          <p:cNvPicPr>
            <a:picLocks noChangeAspect="1" noChangeArrowheads="1"/>
          </p:cNvPicPr>
          <p:nvPr/>
        </p:nvPicPr>
        <p:blipFill>
          <a:blip r:embed="rId8" cstate="print"/>
          <a:srcRect l="12397" t="3626"/>
          <a:stretch>
            <a:fillRect/>
          </a:stretch>
        </p:blipFill>
        <p:spPr bwMode="auto">
          <a:xfrm>
            <a:off x="5200023" y="1897772"/>
            <a:ext cx="376426" cy="414117"/>
          </a:xfrm>
          <a:prstGeom prst="rect">
            <a:avLst/>
          </a:prstGeom>
          <a:noFill/>
        </p:spPr>
      </p:pic>
      <p:pic>
        <p:nvPicPr>
          <p:cNvPr id="13" name="Picture 2" descr="C:\Users\laptop1\Desktop\TD Research\PNGs\mobile-add-value.png"/>
          <p:cNvPicPr>
            <a:picLocks noChangeAspect="1" noChangeArrowheads="1"/>
          </p:cNvPicPr>
          <p:nvPr/>
        </p:nvPicPr>
        <p:blipFill>
          <a:blip r:embed="rId9" cstate="print">
            <a:clrChange>
              <a:clrFrom>
                <a:srgbClr val="FFFFFF"/>
              </a:clrFrom>
              <a:clrTo>
                <a:srgbClr val="FFFFFF">
                  <a:alpha val="0"/>
                </a:srgbClr>
              </a:clrTo>
            </a:clrChange>
          </a:blip>
          <a:srcRect t="12674" r="71749" b="11593"/>
          <a:stretch>
            <a:fillRect/>
          </a:stretch>
        </p:blipFill>
        <p:spPr bwMode="auto">
          <a:xfrm>
            <a:off x="3789908" y="3890345"/>
            <a:ext cx="381527" cy="356397"/>
          </a:xfrm>
          <a:prstGeom prst="rect">
            <a:avLst/>
          </a:prstGeom>
          <a:noFill/>
        </p:spPr>
      </p:pic>
    </p:spTree>
    <p:extLst>
      <p:ext uri="{BB962C8B-B14F-4D97-AF65-F5344CB8AC3E}">
        <p14:creationId xmlns:p14="http://schemas.microsoft.com/office/powerpoint/2010/main" val="21811570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3&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d.%#m.%y&lt;/m_strFormatTime&gt;&lt;/m_precDefaultDate&gt;&lt;m_precDefaultYear&gt;&lt;m_bNumberIsYear val=&quot;0&quot;/&gt;&lt;m_strFormatTime&gt;%Y&lt;/m_strFormatTime&gt;&lt;/m_precDefaultYear&gt;&lt;m_precDefaultQuarter&gt;&lt;m_bNumberIsYear val=&quot;0&quot;/&gt;&lt;m_strFormatTime&gt;Q%5&lt;/m_strFormatTime&gt;&lt;/m_precDefaultQuarter&gt;&lt;m_precDefaultMonth&gt;&lt;m_bNumberIsYear val=&quot;0&quot;/&gt;&lt;m_strFormatTime&gt;%1&lt;/m_strFormatTime&gt;&lt;/m_precDefaultMonth&gt;&lt;m_precDefaultWeek&gt;&lt;m_bNumberIsYear val=&quot;0&quot;/&gt;&lt;m_strFormatTime&gt;%4&lt;/m_strFormatTime&gt;&lt;/m_precDefaultWeek&gt;&lt;m_precDefaultDay&gt;&lt;m_bNumberIsYear val=&quot;0&quot;/&gt;&lt;m_strFormatTime&gt;%#d&lt;/m_strFormatTime&gt;&lt;/m_precDefaultDay&gt;&lt;m_mruColor&gt;&lt;m_vecMRU length=&quot;0&quot;/&gt;&lt;/m_mruColor&gt;&lt;m_eweekdayFirstOfWeek val=&quot;2&quot;/&gt;&lt;m_eweekdayFirstOfWorkweek val=&quot;2&quot;/&gt;&lt;m_eweekdayFirstOfWeekend val=&quot;7&quot;/&gt;&lt;/CPresentation&gt;&lt;/root&g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2000" dirty="0" smtClean="0">
            <a:latin typeface="Trebuchet MS" pitchFamily="34" charset="0"/>
          </a:defRPr>
        </a:defPPr>
      </a:lstStyle>
    </a:spDef>
    <a:lnDef>
      <a:spPr>
        <a:ln w="38100">
          <a:solidFill>
            <a:srgbClr val="0099CC"/>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err="1" smtClean="0">
            <a:latin typeface="Trebuchet MS" pitchFamily="34" charset="0"/>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2000" dirty="0" smtClean="0">
            <a:latin typeface="Trebuchet MS" pitchFamily="34" charset="0"/>
          </a:defRPr>
        </a:defPPr>
      </a:lstStyle>
    </a:spDef>
    <a:lnDef>
      <a:spPr>
        <a:ln w="38100">
          <a:solidFill>
            <a:srgbClr val="0099CC"/>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err="1" smtClean="0">
            <a:latin typeface="Trebuchet MS" pitchFamily="34" charset="0"/>
          </a:defRPr>
        </a:defPPr>
      </a:lstStyle>
    </a:tx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2000" dirty="0" smtClean="0">
            <a:latin typeface="Trebuchet MS" pitchFamily="34" charset="0"/>
          </a:defRPr>
        </a:defPPr>
      </a:lstStyle>
    </a:spDef>
    <a:lnDef>
      <a:spPr>
        <a:ln w="38100">
          <a:solidFill>
            <a:srgbClr val="0099CC"/>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err="1" smtClean="0">
            <a:latin typeface="Trebuchet MS" pitchFamily="34" charset="0"/>
          </a:defRPr>
        </a:defPPr>
      </a:lstStyle>
    </a:tx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Owner xmlns="9dbf73ed-1cba-4d64-8f8c-36ebc3ce3c8d">
      <UserInfo>
        <DisplayName>Rachael Anderson</DisplayName>
        <AccountId>2916</AccountId>
        <AccountType/>
      </UserInfo>
    </Document_x0020_Owner>
    <Information_x0020_Classification xmlns="9dbf73ed-1cba-4d64-8f8c-36ebc3ce3c8d">Internal</Information_x0020_Classification>
    <Document_x0020_Status xmlns="9dbf73ed-1cba-4d64-8f8c-36ebc3ce3c8d">Approved</Document_x0020_Status>
    <_dlc_DocId xmlns="9dbf73ed-1cba-4d64-8f8c-36ebc3ce3c8d">TD00-4420-1395</_dlc_DocId>
    <_dlc_DocIdUrl xmlns="9dbf73ed-1cba-4d64-8f8c-36ebc3ce3c8d">
      <Url>https://home.tradedoubler.com/group/finance/externalreporting/_layouts/DocIdRedir.aspx?ID=TD00-4420-1395</Url>
      <Description>TD00-4420-1395</Description>
    </_dlc_DocIdUrl>
    <_dlc_DocIdPersistId xmlns="9dbf73ed-1cba-4d64-8f8c-36ebc3ce3c8d">false</_dlc_DocIdPersistId>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743D48916AD04094FEB01CAD6F62E1" ma:contentTypeVersion="5" ma:contentTypeDescription="Create a new document." ma:contentTypeScope="" ma:versionID="eab8530aaa9ce80d779d54c3bc758cf5">
  <xsd:schema xmlns:xsd="http://www.w3.org/2001/XMLSchema" xmlns:xs="http://www.w3.org/2001/XMLSchema" xmlns:p="http://schemas.microsoft.com/office/2006/metadata/properties" xmlns:ns2="9dbf73ed-1cba-4d64-8f8c-36ebc3ce3c8d" targetNamespace="http://schemas.microsoft.com/office/2006/metadata/properties" ma:root="true" ma:fieldsID="49f29c02c6aa4a6794257dcec9c45177" ns2:_="">
    <xsd:import namespace="9dbf73ed-1cba-4d64-8f8c-36ebc3ce3c8d"/>
    <xsd:element name="properties">
      <xsd:complexType>
        <xsd:sequence>
          <xsd:element name="documentManagement">
            <xsd:complexType>
              <xsd:all>
                <xsd:element ref="ns2:Document_x0020_Owner" minOccurs="0"/>
                <xsd:element ref="ns2:Document_x0020_Status" minOccurs="0"/>
                <xsd:element ref="ns2:Information_x0020_Classification"/>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bf73ed-1cba-4d64-8f8c-36ebc3ce3c8d" elementFormDefault="qualified">
    <xsd:import namespace="http://schemas.microsoft.com/office/2006/documentManagement/types"/>
    <xsd:import namespace="http://schemas.microsoft.com/office/infopath/2007/PartnerControls"/>
    <xsd:element name="Document_x0020_Owner" ma:index="8" nillable="true" ma:displayName="Document Owner" ma:description="Owns the document. Doesn’t need to be the same as the Author." ma:list="UserInfo"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9" nillable="true" ma:displayName="Document Status" ma:default="Approved" ma:format="Dropdown" ma:internalName="Document_x0020_Status">
      <xsd:simpleType>
        <xsd:restriction base="dms:Choice">
          <xsd:enumeration value="Draft"/>
          <xsd:enumeration value="Approved"/>
          <xsd:enumeration value="Expired"/>
        </xsd:restriction>
      </xsd:simpleType>
    </xsd:element>
    <xsd:element name="Information_x0020_Classification" ma:index="10" ma:displayName="Information Classification" ma:default="Internal" ma:description="Internal information is information that if disclosed to unauthorised party may lead to, in the worst case, substantial damage.&#10;Public information is information that is available for everyone also outside the company.&#10;Confidential information is information that if disclosed to unauthorised party may lead to, in the worst case, severe or catastrophic damage. Confidential information should be stored in SharePoint Restricted Document Folder" ma:format="Dropdown" ma:internalName="Information_x0020_Classification">
      <xsd:simpleType>
        <xsd:restriction base="dms:Choice">
          <xsd:enumeration value="Internal"/>
          <xsd:enumeration value="Public"/>
          <xsd:enumeration value="Confidential"/>
        </xsd:restriction>
      </xsd:simple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1"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DA3E39-36F4-4C9E-AD18-2635FD38BC0A}">
  <ds:schemaRefs>
    <ds:schemaRef ds:uri="9dbf73ed-1cba-4d64-8f8c-36ebc3ce3c8d"/>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3A8E3D3-1564-4141-8F01-E1734A8C534D}">
  <ds:schemaRefs>
    <ds:schemaRef ds:uri="http://schemas.microsoft.com/sharepoint/events"/>
  </ds:schemaRefs>
</ds:datastoreItem>
</file>

<file path=customXml/itemProps3.xml><?xml version="1.0" encoding="utf-8"?>
<ds:datastoreItem xmlns:ds="http://schemas.openxmlformats.org/officeDocument/2006/customXml" ds:itemID="{7265775F-134A-4550-BB72-BA44D6A14C1E}">
  <ds:schemaRefs>
    <ds:schemaRef ds:uri="http://schemas.microsoft.com/sharepoint/v3/contenttype/forms"/>
  </ds:schemaRefs>
</ds:datastoreItem>
</file>

<file path=customXml/itemProps4.xml><?xml version="1.0" encoding="utf-8"?>
<ds:datastoreItem xmlns:ds="http://schemas.openxmlformats.org/officeDocument/2006/customXml" ds:itemID="{49BA168C-3684-4E2E-89BA-B481892E62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bf73ed-1cba-4d64-8f8c-36ebc3ce3c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Tradedoubler</Template>
  <TotalTime>0</TotalTime>
  <Words>882</Words>
  <Application>Microsoft Office PowerPoint</Application>
  <PresentationFormat>A4 Paper (210x297 mm)</PresentationFormat>
  <Paragraphs>107</Paragraphs>
  <Slides>11</Slides>
  <Notes>5</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Century Gothic</vt:lpstr>
      <vt:lpstr>Trebuchet MS</vt:lpstr>
      <vt:lpstr>Custom Design</vt:lpstr>
      <vt:lpstr>1_Custom Design</vt:lpstr>
      <vt:lpstr>2_Custom Design</vt:lpstr>
      <vt:lpstr>think-cell Slide</vt:lpstr>
      <vt:lpstr>PowerPoint Presentation</vt:lpstr>
      <vt:lpstr>About Tradedoubler </vt:lpstr>
      <vt:lpstr>A proposito di Tradedoubler </vt:lpstr>
      <vt:lpstr>Logo</vt:lpstr>
      <vt:lpstr>PowerPoint Presentation</vt:lpstr>
      <vt:lpstr>PowerPoint Presentation</vt:lpstr>
      <vt:lpstr>Tradedoubler drives online sales through its established network of publishers who promote advertiser products in return for commission </vt:lpstr>
      <vt:lpstr>Performance marketing payment flow </vt:lpstr>
      <vt:lpstr>A high quality international network of over 180,000 online and mobile publishers</vt:lpstr>
      <vt:lpstr>We partner over 2,000 brands in all major verticals We have worked with many of our clients for over 10 years </vt:lpstr>
      <vt:lpstr>Questions &amp; Answers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2014-09-18T20:01:05Z</dcterms:created>
  <dcterms:modified xsi:type="dcterms:W3CDTF">2015-03-26T11:50:22Z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0x01010076743D48916AD04094FEB01CAD6F62E1</vt:lpwstr>
  </property>
  <property fmtid="{D5CDD505-2E9C-101B-9397-08002B2CF9AE}" pid="3" name="_dlc_DocIdItemGuid">
    <vt:lpwstr>de70e5de-c0c3-4355-a657-664364f46e49</vt:lpwstr>
  </property>
  <property fmtid="{D5CDD505-2E9C-101B-9397-08002B2CF9AE}" pid="4" name="TemplateUrl">
    <vt:lpwstr/>
  </property>
  <property fmtid="{D5CDD505-2E9C-101B-9397-08002B2CF9AE}" pid="5" name="Order">
    <vt:r8>1000</vt:r8>
  </property>
  <property fmtid="{D5CDD505-2E9C-101B-9397-08002B2CF9AE}" pid="6" name="xd_Signature">
    <vt:bool>false</vt:bool>
  </property>
  <property fmtid="{D5CDD505-2E9C-101B-9397-08002B2CF9AE}" pid="7" name="xd_ProgID">
    <vt:lpwstr/>
  </property>
</Properties>
</file>